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6"/>
  </p:notesMasterIdLst>
  <p:sldIdLst>
    <p:sldId id="256" r:id="rId2"/>
    <p:sldId id="304" r:id="rId3"/>
    <p:sldId id="261" r:id="rId4"/>
    <p:sldId id="265" r:id="rId5"/>
    <p:sldId id="262" r:id="rId6"/>
    <p:sldId id="263" r:id="rId7"/>
    <p:sldId id="257" r:id="rId8"/>
    <p:sldId id="258" r:id="rId9"/>
    <p:sldId id="260" r:id="rId10"/>
    <p:sldId id="264" r:id="rId11"/>
    <p:sldId id="267" r:id="rId12"/>
    <p:sldId id="284" r:id="rId13"/>
    <p:sldId id="285" r:id="rId14"/>
    <p:sldId id="286" r:id="rId15"/>
    <p:sldId id="287" r:id="rId16"/>
    <p:sldId id="288" r:id="rId17"/>
    <p:sldId id="289" r:id="rId18"/>
    <p:sldId id="290" r:id="rId19"/>
    <p:sldId id="291" r:id="rId20"/>
    <p:sldId id="292" r:id="rId21"/>
    <p:sldId id="294" r:id="rId22"/>
    <p:sldId id="293" r:id="rId23"/>
    <p:sldId id="296" r:id="rId24"/>
    <p:sldId id="297" r:id="rId25"/>
    <p:sldId id="298" r:id="rId26"/>
    <p:sldId id="295" r:id="rId27"/>
    <p:sldId id="299" r:id="rId28"/>
    <p:sldId id="300" r:id="rId29"/>
    <p:sldId id="277" r:id="rId30"/>
    <p:sldId id="301" r:id="rId31"/>
    <p:sldId id="278" r:id="rId32"/>
    <p:sldId id="302" r:id="rId33"/>
    <p:sldId id="303" r:id="rId34"/>
    <p:sldId id="279" r:id="rId35"/>
    <p:sldId id="280" r:id="rId36"/>
    <p:sldId id="281" r:id="rId37"/>
    <p:sldId id="282" r:id="rId38"/>
    <p:sldId id="308" r:id="rId39"/>
    <p:sldId id="309" r:id="rId40"/>
    <p:sldId id="307" r:id="rId41"/>
    <p:sldId id="305" r:id="rId42"/>
    <p:sldId id="306" r:id="rId43"/>
    <p:sldId id="272" r:id="rId44"/>
    <p:sldId id="268" r:id="rId45"/>
    <p:sldId id="269" r:id="rId46"/>
    <p:sldId id="271" r:id="rId47"/>
    <p:sldId id="270" r:id="rId48"/>
    <p:sldId id="311" r:id="rId49"/>
    <p:sldId id="312" r:id="rId50"/>
    <p:sldId id="313" r:id="rId51"/>
    <p:sldId id="314" r:id="rId52"/>
    <p:sldId id="310" r:id="rId53"/>
    <p:sldId id="316" r:id="rId54"/>
    <p:sldId id="315"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97" autoAdjust="0"/>
    <p:restoredTop sz="86198" autoAdjust="0"/>
  </p:normalViewPr>
  <p:slideViewPr>
    <p:cSldViewPr snapToGrid="0">
      <p:cViewPr varScale="1">
        <p:scale>
          <a:sx n="98" d="100"/>
          <a:sy n="98" d="100"/>
        </p:scale>
        <p:origin x="900" y="96"/>
      </p:cViewPr>
      <p:guideLst/>
    </p:cSldViewPr>
  </p:slideViewPr>
  <p:notesTextViewPr>
    <p:cViewPr>
      <p:scale>
        <a:sx n="1" d="1"/>
        <a:sy n="1" d="1"/>
      </p:scale>
      <p:origin x="0" y="0"/>
    </p:cViewPr>
  </p:notesTextViewPr>
  <p:sorterViewPr>
    <p:cViewPr>
      <p:scale>
        <a:sx n="100" d="100"/>
        <a:sy n="100" d="100"/>
      </p:scale>
      <p:origin x="0" y="-1862"/>
    </p:cViewPr>
  </p:sorterViewPr>
  <p:notesViewPr>
    <p:cSldViewPr snapToGrid="0">
      <p:cViewPr varScale="1">
        <p:scale>
          <a:sx n="84" d="100"/>
          <a:sy n="84" d="100"/>
        </p:scale>
        <p:origin x="3828" y="6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C46660-6E43-48C6-A6BF-5D63C472B590}"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C4E4954-D85D-4ED9-B242-BB368A0729FF}">
      <dgm:prSet/>
      <dgm:spPr/>
      <dgm:t>
        <a:bodyPr/>
        <a:lstStyle/>
        <a:p>
          <a:r>
            <a:rPr lang="en-CA"/>
            <a:t>The programmer does not have to think of everything!</a:t>
          </a:r>
          <a:endParaRPr lang="en-US"/>
        </a:p>
      </dgm:t>
    </dgm:pt>
    <dgm:pt modelId="{8A16356C-F2EA-453E-9012-F4927ECDABCB}" type="parTrans" cxnId="{AC7D7506-3D1F-4735-98EB-AF5BA563E6AD}">
      <dgm:prSet/>
      <dgm:spPr/>
      <dgm:t>
        <a:bodyPr/>
        <a:lstStyle/>
        <a:p>
          <a:endParaRPr lang="en-US"/>
        </a:p>
      </dgm:t>
    </dgm:pt>
    <dgm:pt modelId="{F652745F-5030-4437-BDEE-3DF8A0F15686}" type="sibTrans" cxnId="{AC7D7506-3D1F-4735-98EB-AF5BA563E6AD}">
      <dgm:prSet/>
      <dgm:spPr/>
      <dgm:t>
        <a:bodyPr/>
        <a:lstStyle/>
        <a:p>
          <a:endParaRPr lang="en-US"/>
        </a:p>
      </dgm:t>
    </dgm:pt>
    <dgm:pt modelId="{98F7C6DB-0F96-4224-B445-2B83D3AACC9D}">
      <dgm:prSet/>
      <dgm:spPr/>
      <dgm:t>
        <a:bodyPr/>
        <a:lstStyle/>
        <a:p>
          <a:r>
            <a:rPr lang="en-CA"/>
            <a:t>In fact, considering every possibility may be impossible.</a:t>
          </a:r>
          <a:endParaRPr lang="en-US"/>
        </a:p>
      </dgm:t>
    </dgm:pt>
    <dgm:pt modelId="{CD004756-E559-483F-BE0D-1DE736C306A1}" type="parTrans" cxnId="{67D24D6B-6A53-43B9-B879-B302BAE19349}">
      <dgm:prSet/>
      <dgm:spPr/>
      <dgm:t>
        <a:bodyPr/>
        <a:lstStyle/>
        <a:p>
          <a:endParaRPr lang="en-US"/>
        </a:p>
      </dgm:t>
    </dgm:pt>
    <dgm:pt modelId="{D0FB90D5-CB01-446A-BF32-CBD8A992C626}" type="sibTrans" cxnId="{67D24D6B-6A53-43B9-B879-B302BAE19349}">
      <dgm:prSet/>
      <dgm:spPr/>
      <dgm:t>
        <a:bodyPr/>
        <a:lstStyle/>
        <a:p>
          <a:endParaRPr lang="en-US"/>
        </a:p>
      </dgm:t>
    </dgm:pt>
    <dgm:pt modelId="{F9668AB3-187E-463A-B77A-43A84E6FBA4C}">
      <dgm:prSet/>
      <dgm:spPr/>
      <dgm:t>
        <a:bodyPr/>
        <a:lstStyle/>
        <a:p>
          <a:r>
            <a:rPr lang="en-CA"/>
            <a:t>Make decisions in complex environments</a:t>
          </a:r>
          <a:endParaRPr lang="en-US"/>
        </a:p>
      </dgm:t>
    </dgm:pt>
    <dgm:pt modelId="{3767E975-53B6-45D6-92BA-8B07B88E1B9A}" type="parTrans" cxnId="{FC8E8FA4-25D0-4272-922E-AD808140B3E3}">
      <dgm:prSet/>
      <dgm:spPr/>
      <dgm:t>
        <a:bodyPr/>
        <a:lstStyle/>
        <a:p>
          <a:endParaRPr lang="en-US"/>
        </a:p>
      </dgm:t>
    </dgm:pt>
    <dgm:pt modelId="{67B87F3F-B607-4450-8FF2-393F775D3100}" type="sibTrans" cxnId="{FC8E8FA4-25D0-4272-922E-AD808140B3E3}">
      <dgm:prSet/>
      <dgm:spPr/>
      <dgm:t>
        <a:bodyPr/>
        <a:lstStyle/>
        <a:p>
          <a:endParaRPr lang="en-US"/>
        </a:p>
      </dgm:t>
    </dgm:pt>
    <dgm:pt modelId="{188E862E-F834-42A7-8FAD-AB9C7185AAF3}">
      <dgm:prSet/>
      <dgm:spPr/>
      <dgm:t>
        <a:bodyPr/>
        <a:lstStyle/>
        <a:p>
          <a:r>
            <a:rPr lang="en-CA"/>
            <a:t>Perform complex behaviors</a:t>
          </a:r>
          <a:endParaRPr lang="en-US"/>
        </a:p>
      </dgm:t>
    </dgm:pt>
    <dgm:pt modelId="{48E207D9-C83C-47A4-8036-02CDE4B8F1DD}" type="parTrans" cxnId="{AF2735F6-18EE-45F4-9491-D3C025EB55E7}">
      <dgm:prSet/>
      <dgm:spPr/>
      <dgm:t>
        <a:bodyPr/>
        <a:lstStyle/>
        <a:p>
          <a:endParaRPr lang="en-US"/>
        </a:p>
      </dgm:t>
    </dgm:pt>
    <dgm:pt modelId="{4D0830E1-04A0-4514-A63E-E379EA29556C}" type="sibTrans" cxnId="{AF2735F6-18EE-45F4-9491-D3C025EB55E7}">
      <dgm:prSet/>
      <dgm:spPr/>
      <dgm:t>
        <a:bodyPr/>
        <a:lstStyle/>
        <a:p>
          <a:endParaRPr lang="en-US"/>
        </a:p>
      </dgm:t>
    </dgm:pt>
    <dgm:pt modelId="{4921457B-C38A-41F2-85A7-9DF6C48ED803}" type="pres">
      <dgm:prSet presAssocID="{A2C46660-6E43-48C6-A6BF-5D63C472B590}" presName="linear" presStyleCnt="0">
        <dgm:presLayoutVars>
          <dgm:animLvl val="lvl"/>
          <dgm:resizeHandles val="exact"/>
        </dgm:presLayoutVars>
      </dgm:prSet>
      <dgm:spPr/>
      <dgm:t>
        <a:bodyPr/>
        <a:lstStyle/>
        <a:p>
          <a:endParaRPr lang="en-US"/>
        </a:p>
      </dgm:t>
    </dgm:pt>
    <dgm:pt modelId="{282A6BA5-BC75-4045-A7A6-8545E9265F8E}" type="pres">
      <dgm:prSet presAssocID="{1C4E4954-D85D-4ED9-B242-BB368A0729FF}" presName="parentText" presStyleLbl="node1" presStyleIdx="0" presStyleCnt="2">
        <dgm:presLayoutVars>
          <dgm:chMax val="0"/>
          <dgm:bulletEnabled val="1"/>
        </dgm:presLayoutVars>
      </dgm:prSet>
      <dgm:spPr/>
      <dgm:t>
        <a:bodyPr/>
        <a:lstStyle/>
        <a:p>
          <a:endParaRPr lang="en-US"/>
        </a:p>
      </dgm:t>
    </dgm:pt>
    <dgm:pt modelId="{45E089DD-3C24-44E5-8D49-4B8A058ACF6C}" type="pres">
      <dgm:prSet presAssocID="{F652745F-5030-4437-BDEE-3DF8A0F15686}" presName="spacer" presStyleCnt="0"/>
      <dgm:spPr/>
    </dgm:pt>
    <dgm:pt modelId="{CCE8F626-A3EE-4ABD-B766-B9B321D732B8}" type="pres">
      <dgm:prSet presAssocID="{98F7C6DB-0F96-4224-B445-2B83D3AACC9D}" presName="parentText" presStyleLbl="node1" presStyleIdx="1" presStyleCnt="2">
        <dgm:presLayoutVars>
          <dgm:chMax val="0"/>
          <dgm:bulletEnabled val="1"/>
        </dgm:presLayoutVars>
      </dgm:prSet>
      <dgm:spPr/>
      <dgm:t>
        <a:bodyPr/>
        <a:lstStyle/>
        <a:p>
          <a:endParaRPr lang="en-US"/>
        </a:p>
      </dgm:t>
    </dgm:pt>
    <dgm:pt modelId="{02D095A5-A408-4883-9075-F24CCAB83EB4}" type="pres">
      <dgm:prSet presAssocID="{98F7C6DB-0F96-4224-B445-2B83D3AACC9D}" presName="childText" presStyleLbl="revTx" presStyleIdx="0" presStyleCnt="1">
        <dgm:presLayoutVars>
          <dgm:bulletEnabled val="1"/>
        </dgm:presLayoutVars>
      </dgm:prSet>
      <dgm:spPr/>
      <dgm:t>
        <a:bodyPr/>
        <a:lstStyle/>
        <a:p>
          <a:endParaRPr lang="en-US"/>
        </a:p>
      </dgm:t>
    </dgm:pt>
  </dgm:ptLst>
  <dgm:cxnLst>
    <dgm:cxn modelId="{FC8E8FA4-25D0-4272-922E-AD808140B3E3}" srcId="{98F7C6DB-0F96-4224-B445-2B83D3AACC9D}" destId="{F9668AB3-187E-463A-B77A-43A84E6FBA4C}" srcOrd="0" destOrd="0" parTransId="{3767E975-53B6-45D6-92BA-8B07B88E1B9A}" sibTransId="{67B87F3F-B607-4450-8FF2-393F775D3100}"/>
    <dgm:cxn modelId="{0238BF67-B5D1-4446-BB3D-2DC763B8E89C}" type="presOf" srcId="{98F7C6DB-0F96-4224-B445-2B83D3AACC9D}" destId="{CCE8F626-A3EE-4ABD-B766-B9B321D732B8}" srcOrd="0" destOrd="0" presId="urn:microsoft.com/office/officeart/2005/8/layout/vList2"/>
    <dgm:cxn modelId="{C5DCB7B8-4DAB-483E-BE9C-3D017459BE45}" type="presOf" srcId="{A2C46660-6E43-48C6-A6BF-5D63C472B590}" destId="{4921457B-C38A-41F2-85A7-9DF6C48ED803}" srcOrd="0" destOrd="0" presId="urn:microsoft.com/office/officeart/2005/8/layout/vList2"/>
    <dgm:cxn modelId="{AC7D7506-3D1F-4735-98EB-AF5BA563E6AD}" srcId="{A2C46660-6E43-48C6-A6BF-5D63C472B590}" destId="{1C4E4954-D85D-4ED9-B242-BB368A0729FF}" srcOrd="0" destOrd="0" parTransId="{8A16356C-F2EA-453E-9012-F4927ECDABCB}" sibTransId="{F652745F-5030-4437-BDEE-3DF8A0F15686}"/>
    <dgm:cxn modelId="{67D24D6B-6A53-43B9-B879-B302BAE19349}" srcId="{A2C46660-6E43-48C6-A6BF-5D63C472B590}" destId="{98F7C6DB-0F96-4224-B445-2B83D3AACC9D}" srcOrd="1" destOrd="0" parTransId="{CD004756-E559-483F-BE0D-1DE736C306A1}" sibTransId="{D0FB90D5-CB01-446A-BF32-CBD8A992C626}"/>
    <dgm:cxn modelId="{54D3902D-E61A-42AA-B2E5-33C35FF92098}" type="presOf" srcId="{188E862E-F834-42A7-8FAD-AB9C7185AAF3}" destId="{02D095A5-A408-4883-9075-F24CCAB83EB4}" srcOrd="0" destOrd="1" presId="urn:microsoft.com/office/officeart/2005/8/layout/vList2"/>
    <dgm:cxn modelId="{7E4A9F7F-8CC8-45E2-8C34-667C65114DC1}" type="presOf" srcId="{F9668AB3-187E-463A-B77A-43A84E6FBA4C}" destId="{02D095A5-A408-4883-9075-F24CCAB83EB4}" srcOrd="0" destOrd="0" presId="urn:microsoft.com/office/officeart/2005/8/layout/vList2"/>
    <dgm:cxn modelId="{AF2735F6-18EE-45F4-9491-D3C025EB55E7}" srcId="{98F7C6DB-0F96-4224-B445-2B83D3AACC9D}" destId="{188E862E-F834-42A7-8FAD-AB9C7185AAF3}" srcOrd="1" destOrd="0" parTransId="{48E207D9-C83C-47A4-8036-02CDE4B8F1DD}" sibTransId="{4D0830E1-04A0-4514-A63E-E379EA29556C}"/>
    <dgm:cxn modelId="{B77C9B67-55B7-4A75-98BC-1C29A8EEE4DC}" type="presOf" srcId="{1C4E4954-D85D-4ED9-B242-BB368A0729FF}" destId="{282A6BA5-BC75-4045-A7A6-8545E9265F8E}" srcOrd="0" destOrd="0" presId="urn:microsoft.com/office/officeart/2005/8/layout/vList2"/>
    <dgm:cxn modelId="{731DE746-A5B0-4B00-B882-785B60A49E74}" type="presParOf" srcId="{4921457B-C38A-41F2-85A7-9DF6C48ED803}" destId="{282A6BA5-BC75-4045-A7A6-8545E9265F8E}" srcOrd="0" destOrd="0" presId="urn:microsoft.com/office/officeart/2005/8/layout/vList2"/>
    <dgm:cxn modelId="{23ACC2D6-0933-461A-91D5-74691B2BC9AE}" type="presParOf" srcId="{4921457B-C38A-41F2-85A7-9DF6C48ED803}" destId="{45E089DD-3C24-44E5-8D49-4B8A058ACF6C}" srcOrd="1" destOrd="0" presId="urn:microsoft.com/office/officeart/2005/8/layout/vList2"/>
    <dgm:cxn modelId="{B3B017B3-26D7-42F5-B4B7-3D60F8B34FBA}" type="presParOf" srcId="{4921457B-C38A-41F2-85A7-9DF6C48ED803}" destId="{CCE8F626-A3EE-4ABD-B766-B9B321D732B8}" srcOrd="2" destOrd="0" presId="urn:microsoft.com/office/officeart/2005/8/layout/vList2"/>
    <dgm:cxn modelId="{C47B0DE8-F603-42E9-801D-FF08A9F31B8F}" type="presParOf" srcId="{4921457B-C38A-41F2-85A7-9DF6C48ED803}" destId="{02D095A5-A408-4883-9075-F24CCAB83EB4}"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02F4E02-CB19-41BF-A4BA-2BE1F61D53F7}"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26FB0E5-168C-4072-8EF2-9E2F8F9B6226}">
      <dgm:prSet/>
      <dgm:spPr>
        <a:solidFill>
          <a:schemeClr val="accent2"/>
        </a:solidFill>
      </dgm:spPr>
      <dgm:t>
        <a:bodyPr/>
        <a:lstStyle/>
        <a:p>
          <a:r>
            <a:rPr lang="en-CA" dirty="0"/>
            <a:t>Reasoning about the observed world state, based on stored knowledge</a:t>
          </a:r>
          <a:endParaRPr lang="en-US" dirty="0"/>
        </a:p>
      </dgm:t>
    </dgm:pt>
    <dgm:pt modelId="{0D5F87E4-8034-4A9F-AD7A-8002D7FED39A}" type="parTrans" cxnId="{DDE75A18-E17B-4F05-9EE0-B8F2930526B9}">
      <dgm:prSet/>
      <dgm:spPr/>
      <dgm:t>
        <a:bodyPr/>
        <a:lstStyle/>
        <a:p>
          <a:endParaRPr lang="en-US"/>
        </a:p>
      </dgm:t>
    </dgm:pt>
    <dgm:pt modelId="{87C192C4-C799-4CA6-8346-376A14E3E43B}" type="sibTrans" cxnId="{DDE75A18-E17B-4F05-9EE0-B8F2930526B9}">
      <dgm:prSet/>
      <dgm:spPr/>
      <dgm:t>
        <a:bodyPr/>
        <a:lstStyle/>
        <a:p>
          <a:endParaRPr lang="en-US"/>
        </a:p>
      </dgm:t>
    </dgm:pt>
    <dgm:pt modelId="{D0CA658C-251F-4E59-B33E-1588D24221C8}">
      <dgm:prSet/>
      <dgm:spPr>
        <a:solidFill>
          <a:schemeClr val="accent2"/>
        </a:solidFill>
      </dgm:spPr>
      <dgm:t>
        <a:bodyPr/>
        <a:lstStyle/>
        <a:p>
          <a:r>
            <a:rPr lang="en-CA" dirty="0"/>
            <a:t>Learning appropriate responses by observation and/or exploration</a:t>
          </a:r>
        </a:p>
      </dgm:t>
    </dgm:pt>
    <dgm:pt modelId="{31FDD778-9931-4F38-A2B0-AD9E67904DC0}" type="sibTrans" cxnId="{79D862F8-D61C-4963-8AA3-1B91C336D9C7}">
      <dgm:prSet/>
      <dgm:spPr/>
      <dgm:t>
        <a:bodyPr/>
        <a:lstStyle/>
        <a:p>
          <a:endParaRPr lang="en-US"/>
        </a:p>
      </dgm:t>
    </dgm:pt>
    <dgm:pt modelId="{025B3DE5-0B90-4964-A3B8-4C8ADE2E12ED}" type="parTrans" cxnId="{79D862F8-D61C-4963-8AA3-1B91C336D9C7}">
      <dgm:prSet/>
      <dgm:spPr/>
      <dgm:t>
        <a:bodyPr/>
        <a:lstStyle/>
        <a:p>
          <a:endParaRPr lang="en-US"/>
        </a:p>
      </dgm:t>
    </dgm:pt>
    <dgm:pt modelId="{096691C6-8F41-477C-9CDF-B5E382B17E56}" type="pres">
      <dgm:prSet presAssocID="{B02F4E02-CB19-41BF-A4BA-2BE1F61D53F7}" presName="linear" presStyleCnt="0">
        <dgm:presLayoutVars>
          <dgm:animLvl val="lvl"/>
          <dgm:resizeHandles val="exact"/>
        </dgm:presLayoutVars>
      </dgm:prSet>
      <dgm:spPr/>
      <dgm:t>
        <a:bodyPr/>
        <a:lstStyle/>
        <a:p>
          <a:endParaRPr lang="en-US"/>
        </a:p>
      </dgm:t>
    </dgm:pt>
    <dgm:pt modelId="{6ADF2C7A-0178-4F63-996D-3A5670CAB64C}" type="pres">
      <dgm:prSet presAssocID="{126FB0E5-168C-4072-8EF2-9E2F8F9B6226}" presName="parentText" presStyleLbl="node1" presStyleIdx="0" presStyleCnt="2">
        <dgm:presLayoutVars>
          <dgm:chMax val="0"/>
          <dgm:bulletEnabled val="1"/>
        </dgm:presLayoutVars>
      </dgm:prSet>
      <dgm:spPr/>
      <dgm:t>
        <a:bodyPr/>
        <a:lstStyle/>
        <a:p>
          <a:endParaRPr lang="en-US"/>
        </a:p>
      </dgm:t>
    </dgm:pt>
    <dgm:pt modelId="{22599D6B-34A6-4F9A-9032-44669B6CBDC1}" type="pres">
      <dgm:prSet presAssocID="{87C192C4-C799-4CA6-8346-376A14E3E43B}" presName="spacer" presStyleCnt="0"/>
      <dgm:spPr/>
    </dgm:pt>
    <dgm:pt modelId="{96AEF135-43C7-4CEC-90DA-A9670258A11D}" type="pres">
      <dgm:prSet presAssocID="{D0CA658C-251F-4E59-B33E-1588D24221C8}" presName="parentText" presStyleLbl="node1" presStyleIdx="1" presStyleCnt="2">
        <dgm:presLayoutVars>
          <dgm:chMax val="0"/>
          <dgm:bulletEnabled val="1"/>
        </dgm:presLayoutVars>
      </dgm:prSet>
      <dgm:spPr/>
      <dgm:t>
        <a:bodyPr/>
        <a:lstStyle/>
        <a:p>
          <a:endParaRPr lang="en-US"/>
        </a:p>
      </dgm:t>
    </dgm:pt>
  </dgm:ptLst>
  <dgm:cxnLst>
    <dgm:cxn modelId="{DDE75A18-E17B-4F05-9EE0-B8F2930526B9}" srcId="{B02F4E02-CB19-41BF-A4BA-2BE1F61D53F7}" destId="{126FB0E5-168C-4072-8EF2-9E2F8F9B6226}" srcOrd="0" destOrd="0" parTransId="{0D5F87E4-8034-4A9F-AD7A-8002D7FED39A}" sibTransId="{87C192C4-C799-4CA6-8346-376A14E3E43B}"/>
    <dgm:cxn modelId="{79D862F8-D61C-4963-8AA3-1B91C336D9C7}" srcId="{B02F4E02-CB19-41BF-A4BA-2BE1F61D53F7}" destId="{D0CA658C-251F-4E59-B33E-1588D24221C8}" srcOrd="1" destOrd="0" parTransId="{025B3DE5-0B90-4964-A3B8-4C8ADE2E12ED}" sibTransId="{31FDD778-9931-4F38-A2B0-AD9E67904DC0}"/>
    <dgm:cxn modelId="{8A3A7D7C-8E30-4539-98D3-F3E774EFD28E}" type="presOf" srcId="{D0CA658C-251F-4E59-B33E-1588D24221C8}" destId="{96AEF135-43C7-4CEC-90DA-A9670258A11D}" srcOrd="0" destOrd="0" presId="urn:microsoft.com/office/officeart/2005/8/layout/vList2"/>
    <dgm:cxn modelId="{AC0E319C-65E6-4BD5-B9B4-1D4E94CF3F93}" type="presOf" srcId="{126FB0E5-168C-4072-8EF2-9E2F8F9B6226}" destId="{6ADF2C7A-0178-4F63-996D-3A5670CAB64C}" srcOrd="0" destOrd="0" presId="urn:microsoft.com/office/officeart/2005/8/layout/vList2"/>
    <dgm:cxn modelId="{D4EF61BC-8467-4864-9F99-639ADA18D0F8}" type="presOf" srcId="{B02F4E02-CB19-41BF-A4BA-2BE1F61D53F7}" destId="{096691C6-8F41-477C-9CDF-B5E382B17E56}" srcOrd="0" destOrd="0" presId="urn:microsoft.com/office/officeart/2005/8/layout/vList2"/>
    <dgm:cxn modelId="{40CD2C2A-F41B-4700-B9E6-D84D011468CE}" type="presParOf" srcId="{096691C6-8F41-477C-9CDF-B5E382B17E56}" destId="{6ADF2C7A-0178-4F63-996D-3A5670CAB64C}" srcOrd="0" destOrd="0" presId="urn:microsoft.com/office/officeart/2005/8/layout/vList2"/>
    <dgm:cxn modelId="{7FBB5CF3-518E-4170-97DA-865942A4707A}" type="presParOf" srcId="{096691C6-8F41-477C-9CDF-B5E382B17E56}" destId="{22599D6B-34A6-4F9A-9032-44669B6CBDC1}" srcOrd="1" destOrd="0" presId="urn:microsoft.com/office/officeart/2005/8/layout/vList2"/>
    <dgm:cxn modelId="{CD47507A-A52A-40D5-9191-5C95D7A03695}" type="presParOf" srcId="{096691C6-8F41-477C-9CDF-B5E382B17E56}" destId="{96AEF135-43C7-4CEC-90DA-A9670258A11D}"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C46660-6E43-48C6-A6BF-5D63C472B59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6556C94-62D3-4B10-B7A2-2EE78E1F9CA0}">
      <dgm:prSet/>
      <dgm:spPr/>
      <dgm:t>
        <a:bodyPr/>
        <a:lstStyle/>
        <a:p>
          <a:r>
            <a:rPr lang="en-CA"/>
            <a:t>State-of-the-art in many tasks</a:t>
          </a:r>
          <a:endParaRPr lang="en-CA" dirty="0"/>
        </a:p>
      </dgm:t>
    </dgm:pt>
    <dgm:pt modelId="{93FDD9D8-F3A5-4359-891C-7B6290F3496E}" type="parTrans" cxnId="{E6ABA4D9-F1A9-4420-AF08-16CC72917F41}">
      <dgm:prSet/>
      <dgm:spPr/>
      <dgm:t>
        <a:bodyPr/>
        <a:lstStyle/>
        <a:p>
          <a:endParaRPr lang="en-CA"/>
        </a:p>
      </dgm:t>
    </dgm:pt>
    <dgm:pt modelId="{6679521E-B7B2-46E9-AE4B-3BAEEE9D0623}" type="sibTrans" cxnId="{E6ABA4D9-F1A9-4420-AF08-16CC72917F41}">
      <dgm:prSet/>
      <dgm:spPr/>
      <dgm:t>
        <a:bodyPr/>
        <a:lstStyle/>
        <a:p>
          <a:endParaRPr lang="en-CA"/>
        </a:p>
      </dgm:t>
    </dgm:pt>
    <dgm:pt modelId="{2D9B5A95-9719-4227-ACE3-E5E490640CE6}">
      <dgm:prSet/>
      <dgm:spPr/>
      <dgm:t>
        <a:bodyPr/>
        <a:lstStyle/>
        <a:p>
          <a:r>
            <a:rPr lang="en-CA" dirty="0"/>
            <a:t>Computer vision</a:t>
          </a:r>
        </a:p>
      </dgm:t>
    </dgm:pt>
    <dgm:pt modelId="{EC6E785F-1FDF-4CB7-99D7-87CDD072B0C3}" type="parTrans" cxnId="{7F1ED4E7-33BE-4E6B-ADE4-198D325128D5}">
      <dgm:prSet/>
      <dgm:spPr/>
      <dgm:t>
        <a:bodyPr/>
        <a:lstStyle/>
        <a:p>
          <a:endParaRPr lang="en-CA"/>
        </a:p>
      </dgm:t>
    </dgm:pt>
    <dgm:pt modelId="{D3D20D0A-80FA-45CE-B55A-D88388C89DBE}" type="sibTrans" cxnId="{7F1ED4E7-33BE-4E6B-ADE4-198D325128D5}">
      <dgm:prSet/>
      <dgm:spPr/>
      <dgm:t>
        <a:bodyPr/>
        <a:lstStyle/>
        <a:p>
          <a:endParaRPr lang="en-CA"/>
        </a:p>
      </dgm:t>
    </dgm:pt>
    <dgm:pt modelId="{2D853709-5971-4741-9F15-D24CD20B7218}">
      <dgm:prSet/>
      <dgm:spPr/>
      <dgm:t>
        <a:bodyPr/>
        <a:lstStyle/>
        <a:p>
          <a:r>
            <a:rPr lang="en-CA" dirty="0"/>
            <a:t>Speech recognition</a:t>
          </a:r>
        </a:p>
      </dgm:t>
    </dgm:pt>
    <dgm:pt modelId="{9FE9EF8C-D253-4BEC-81E6-D428911AE53D}" type="parTrans" cxnId="{F53A0684-9357-454C-9ECB-7B0CAB4D9777}">
      <dgm:prSet/>
      <dgm:spPr/>
      <dgm:t>
        <a:bodyPr/>
        <a:lstStyle/>
        <a:p>
          <a:endParaRPr lang="en-CA"/>
        </a:p>
      </dgm:t>
    </dgm:pt>
    <dgm:pt modelId="{A7C5D758-3690-4E63-B7BC-EF3E8366E9CB}" type="sibTrans" cxnId="{F53A0684-9357-454C-9ECB-7B0CAB4D9777}">
      <dgm:prSet/>
      <dgm:spPr/>
      <dgm:t>
        <a:bodyPr/>
        <a:lstStyle/>
        <a:p>
          <a:endParaRPr lang="en-CA"/>
        </a:p>
      </dgm:t>
    </dgm:pt>
    <dgm:pt modelId="{513F0E97-A082-4E2C-BADD-FA6A768CFBB7}">
      <dgm:prSet/>
      <dgm:spPr/>
      <dgm:t>
        <a:bodyPr/>
        <a:lstStyle/>
        <a:p>
          <a:r>
            <a:rPr lang="en-CA" dirty="0"/>
            <a:t>Natural language processing</a:t>
          </a:r>
        </a:p>
      </dgm:t>
    </dgm:pt>
    <dgm:pt modelId="{353AF7D8-794F-440D-8C9D-C5B7DE31B6D7}" type="parTrans" cxnId="{96F128AA-4CD5-4039-9E80-906687107FB2}">
      <dgm:prSet/>
      <dgm:spPr/>
      <dgm:t>
        <a:bodyPr/>
        <a:lstStyle/>
        <a:p>
          <a:endParaRPr lang="en-CA"/>
        </a:p>
      </dgm:t>
    </dgm:pt>
    <dgm:pt modelId="{16F9E5DA-67B4-4983-95F0-718C978C6337}" type="sibTrans" cxnId="{96F128AA-4CD5-4039-9E80-906687107FB2}">
      <dgm:prSet/>
      <dgm:spPr/>
      <dgm:t>
        <a:bodyPr/>
        <a:lstStyle/>
        <a:p>
          <a:endParaRPr lang="en-CA"/>
        </a:p>
      </dgm:t>
    </dgm:pt>
    <dgm:pt modelId="{4921457B-C38A-41F2-85A7-9DF6C48ED803}" type="pres">
      <dgm:prSet presAssocID="{A2C46660-6E43-48C6-A6BF-5D63C472B590}" presName="linear" presStyleCnt="0">
        <dgm:presLayoutVars>
          <dgm:animLvl val="lvl"/>
          <dgm:resizeHandles val="exact"/>
        </dgm:presLayoutVars>
      </dgm:prSet>
      <dgm:spPr/>
      <dgm:t>
        <a:bodyPr/>
        <a:lstStyle/>
        <a:p>
          <a:endParaRPr lang="en-US"/>
        </a:p>
      </dgm:t>
    </dgm:pt>
    <dgm:pt modelId="{E969952E-B25E-42EB-807B-E6E37EAFE0A0}" type="pres">
      <dgm:prSet presAssocID="{36556C94-62D3-4B10-B7A2-2EE78E1F9CA0}" presName="parentText" presStyleLbl="node1" presStyleIdx="0" presStyleCnt="1">
        <dgm:presLayoutVars>
          <dgm:chMax val="0"/>
          <dgm:bulletEnabled val="1"/>
        </dgm:presLayoutVars>
      </dgm:prSet>
      <dgm:spPr/>
      <dgm:t>
        <a:bodyPr/>
        <a:lstStyle/>
        <a:p>
          <a:endParaRPr lang="en-US"/>
        </a:p>
      </dgm:t>
    </dgm:pt>
    <dgm:pt modelId="{0542AAEB-CAAA-409C-9EE0-17BE51167D5A}" type="pres">
      <dgm:prSet presAssocID="{36556C94-62D3-4B10-B7A2-2EE78E1F9CA0}" presName="childText" presStyleLbl="revTx" presStyleIdx="0" presStyleCnt="1">
        <dgm:presLayoutVars>
          <dgm:bulletEnabled val="1"/>
        </dgm:presLayoutVars>
      </dgm:prSet>
      <dgm:spPr/>
      <dgm:t>
        <a:bodyPr/>
        <a:lstStyle/>
        <a:p>
          <a:endParaRPr lang="en-US"/>
        </a:p>
      </dgm:t>
    </dgm:pt>
  </dgm:ptLst>
  <dgm:cxnLst>
    <dgm:cxn modelId="{96F128AA-4CD5-4039-9E80-906687107FB2}" srcId="{36556C94-62D3-4B10-B7A2-2EE78E1F9CA0}" destId="{513F0E97-A082-4E2C-BADD-FA6A768CFBB7}" srcOrd="2" destOrd="0" parTransId="{353AF7D8-794F-440D-8C9D-C5B7DE31B6D7}" sibTransId="{16F9E5DA-67B4-4983-95F0-718C978C6337}"/>
    <dgm:cxn modelId="{E6ABA4D9-F1A9-4420-AF08-16CC72917F41}" srcId="{A2C46660-6E43-48C6-A6BF-5D63C472B590}" destId="{36556C94-62D3-4B10-B7A2-2EE78E1F9CA0}" srcOrd="0" destOrd="0" parTransId="{93FDD9D8-F3A5-4359-891C-7B6290F3496E}" sibTransId="{6679521E-B7B2-46E9-AE4B-3BAEEE9D0623}"/>
    <dgm:cxn modelId="{6C436DC7-738D-4067-B944-B92D869BB567}" type="presOf" srcId="{513F0E97-A082-4E2C-BADD-FA6A768CFBB7}" destId="{0542AAEB-CAAA-409C-9EE0-17BE51167D5A}" srcOrd="0" destOrd="2" presId="urn:microsoft.com/office/officeart/2005/8/layout/vList2"/>
    <dgm:cxn modelId="{C5DCB7B8-4DAB-483E-BE9C-3D017459BE45}" type="presOf" srcId="{A2C46660-6E43-48C6-A6BF-5D63C472B590}" destId="{4921457B-C38A-41F2-85A7-9DF6C48ED803}" srcOrd="0" destOrd="0" presId="urn:microsoft.com/office/officeart/2005/8/layout/vList2"/>
    <dgm:cxn modelId="{6D334521-8E88-4C6E-9042-25AB3315C700}" type="presOf" srcId="{2D9B5A95-9719-4227-ACE3-E5E490640CE6}" destId="{0542AAEB-CAAA-409C-9EE0-17BE51167D5A}" srcOrd="0" destOrd="0" presId="urn:microsoft.com/office/officeart/2005/8/layout/vList2"/>
    <dgm:cxn modelId="{F53A0684-9357-454C-9ECB-7B0CAB4D9777}" srcId="{36556C94-62D3-4B10-B7A2-2EE78E1F9CA0}" destId="{2D853709-5971-4741-9F15-D24CD20B7218}" srcOrd="1" destOrd="0" parTransId="{9FE9EF8C-D253-4BEC-81E6-D428911AE53D}" sibTransId="{A7C5D758-3690-4E63-B7BC-EF3E8366E9CB}"/>
    <dgm:cxn modelId="{6FCD8286-E77F-4FFA-9C4A-909E0C3548B0}" type="presOf" srcId="{36556C94-62D3-4B10-B7A2-2EE78E1F9CA0}" destId="{E969952E-B25E-42EB-807B-E6E37EAFE0A0}" srcOrd="0" destOrd="0" presId="urn:microsoft.com/office/officeart/2005/8/layout/vList2"/>
    <dgm:cxn modelId="{5FEDF96E-9813-4CC5-B81F-4CBF0A955890}" type="presOf" srcId="{2D853709-5971-4741-9F15-D24CD20B7218}" destId="{0542AAEB-CAAA-409C-9EE0-17BE51167D5A}" srcOrd="0" destOrd="1" presId="urn:microsoft.com/office/officeart/2005/8/layout/vList2"/>
    <dgm:cxn modelId="{7F1ED4E7-33BE-4E6B-ADE4-198D325128D5}" srcId="{36556C94-62D3-4B10-B7A2-2EE78E1F9CA0}" destId="{2D9B5A95-9719-4227-ACE3-E5E490640CE6}" srcOrd="0" destOrd="0" parTransId="{EC6E785F-1FDF-4CB7-99D7-87CDD072B0C3}" sibTransId="{D3D20D0A-80FA-45CE-B55A-D88388C89DBE}"/>
    <dgm:cxn modelId="{F6870402-E6BA-4479-806B-AF3230A6F979}" type="presParOf" srcId="{4921457B-C38A-41F2-85A7-9DF6C48ED803}" destId="{E969952E-B25E-42EB-807B-E6E37EAFE0A0}" srcOrd="0" destOrd="0" presId="urn:microsoft.com/office/officeart/2005/8/layout/vList2"/>
    <dgm:cxn modelId="{8CC88586-22BB-48A5-8E04-88EC520DD5F9}" type="presParOf" srcId="{4921457B-C38A-41F2-85A7-9DF6C48ED803}" destId="{0542AAEB-CAAA-409C-9EE0-17BE51167D5A}"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C46660-6E43-48C6-A6BF-5D63C472B59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6556C94-62D3-4B10-B7A2-2EE78E1F9CA0}">
      <dgm:prSet/>
      <dgm:spPr/>
      <dgm:t>
        <a:bodyPr/>
        <a:lstStyle/>
        <a:p>
          <a:r>
            <a:rPr lang="en-CA" dirty="0"/>
            <a:t>AI  can find unexpected solutions</a:t>
          </a:r>
        </a:p>
      </dgm:t>
    </dgm:pt>
    <dgm:pt modelId="{93FDD9D8-F3A5-4359-891C-7B6290F3496E}" type="parTrans" cxnId="{E6ABA4D9-F1A9-4420-AF08-16CC72917F41}">
      <dgm:prSet/>
      <dgm:spPr/>
      <dgm:t>
        <a:bodyPr/>
        <a:lstStyle/>
        <a:p>
          <a:endParaRPr lang="en-CA"/>
        </a:p>
      </dgm:t>
    </dgm:pt>
    <dgm:pt modelId="{6679521E-B7B2-46E9-AE4B-3BAEEE9D0623}" type="sibTrans" cxnId="{E6ABA4D9-F1A9-4420-AF08-16CC72917F41}">
      <dgm:prSet/>
      <dgm:spPr/>
      <dgm:t>
        <a:bodyPr/>
        <a:lstStyle/>
        <a:p>
          <a:endParaRPr lang="en-CA"/>
        </a:p>
      </dgm:t>
    </dgm:pt>
    <dgm:pt modelId="{4921457B-C38A-41F2-85A7-9DF6C48ED803}" type="pres">
      <dgm:prSet presAssocID="{A2C46660-6E43-48C6-A6BF-5D63C472B590}" presName="linear" presStyleCnt="0">
        <dgm:presLayoutVars>
          <dgm:animLvl val="lvl"/>
          <dgm:resizeHandles val="exact"/>
        </dgm:presLayoutVars>
      </dgm:prSet>
      <dgm:spPr/>
      <dgm:t>
        <a:bodyPr/>
        <a:lstStyle/>
        <a:p>
          <a:endParaRPr lang="en-US"/>
        </a:p>
      </dgm:t>
    </dgm:pt>
    <dgm:pt modelId="{E969952E-B25E-42EB-807B-E6E37EAFE0A0}" type="pres">
      <dgm:prSet presAssocID="{36556C94-62D3-4B10-B7A2-2EE78E1F9CA0}" presName="parentText" presStyleLbl="node1" presStyleIdx="0" presStyleCnt="1" custScaleY="42005" custLinFactNeighborX="9" custLinFactNeighborY="-51531">
        <dgm:presLayoutVars>
          <dgm:chMax val="0"/>
          <dgm:bulletEnabled val="1"/>
        </dgm:presLayoutVars>
      </dgm:prSet>
      <dgm:spPr/>
      <dgm:t>
        <a:bodyPr/>
        <a:lstStyle/>
        <a:p>
          <a:endParaRPr lang="en-US"/>
        </a:p>
      </dgm:t>
    </dgm:pt>
  </dgm:ptLst>
  <dgm:cxnLst>
    <dgm:cxn modelId="{E6ABA4D9-F1A9-4420-AF08-16CC72917F41}" srcId="{A2C46660-6E43-48C6-A6BF-5D63C472B590}" destId="{36556C94-62D3-4B10-B7A2-2EE78E1F9CA0}" srcOrd="0" destOrd="0" parTransId="{93FDD9D8-F3A5-4359-891C-7B6290F3496E}" sibTransId="{6679521E-B7B2-46E9-AE4B-3BAEEE9D0623}"/>
    <dgm:cxn modelId="{6FCD8286-E77F-4FFA-9C4A-909E0C3548B0}" type="presOf" srcId="{36556C94-62D3-4B10-B7A2-2EE78E1F9CA0}" destId="{E969952E-B25E-42EB-807B-E6E37EAFE0A0}" srcOrd="0" destOrd="0" presId="urn:microsoft.com/office/officeart/2005/8/layout/vList2"/>
    <dgm:cxn modelId="{C5DCB7B8-4DAB-483E-BE9C-3D017459BE45}" type="presOf" srcId="{A2C46660-6E43-48C6-A6BF-5D63C472B590}" destId="{4921457B-C38A-41F2-85A7-9DF6C48ED803}" srcOrd="0" destOrd="0" presId="urn:microsoft.com/office/officeart/2005/8/layout/vList2"/>
    <dgm:cxn modelId="{F6870402-E6BA-4479-806B-AF3230A6F979}" type="presParOf" srcId="{4921457B-C38A-41F2-85A7-9DF6C48ED803}" destId="{E969952E-B25E-42EB-807B-E6E37EAFE0A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2C46660-6E43-48C6-A6BF-5D63C472B59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6556C94-62D3-4B10-B7A2-2EE78E1F9CA0}">
      <dgm:prSet custT="1"/>
      <dgm:spPr/>
      <dgm:t>
        <a:bodyPr/>
        <a:lstStyle/>
        <a:p>
          <a:r>
            <a:rPr lang="en-CA" sz="2400" dirty="0"/>
            <a:t>AI Bias</a:t>
          </a:r>
        </a:p>
      </dgm:t>
    </dgm:pt>
    <dgm:pt modelId="{93FDD9D8-F3A5-4359-891C-7B6290F3496E}" type="parTrans" cxnId="{E6ABA4D9-F1A9-4420-AF08-16CC72917F41}">
      <dgm:prSet/>
      <dgm:spPr/>
      <dgm:t>
        <a:bodyPr/>
        <a:lstStyle/>
        <a:p>
          <a:endParaRPr lang="en-CA"/>
        </a:p>
      </dgm:t>
    </dgm:pt>
    <dgm:pt modelId="{6679521E-B7B2-46E9-AE4B-3BAEEE9D0623}" type="sibTrans" cxnId="{E6ABA4D9-F1A9-4420-AF08-16CC72917F41}">
      <dgm:prSet/>
      <dgm:spPr/>
      <dgm:t>
        <a:bodyPr/>
        <a:lstStyle/>
        <a:p>
          <a:endParaRPr lang="en-CA"/>
        </a:p>
      </dgm:t>
    </dgm:pt>
    <dgm:pt modelId="{19C7354D-EA35-4A9F-945F-5F3DA42AEB3F}">
      <dgm:prSet custT="1"/>
      <dgm:spPr/>
      <dgm:t>
        <a:bodyPr/>
        <a:lstStyle/>
        <a:p>
          <a:r>
            <a:rPr lang="en-US" sz="2000" dirty="0"/>
            <a:t>2019: AI predicted healthy white patients would benefit  more from extra healthcare than sick black patients.</a:t>
          </a:r>
          <a:endParaRPr lang="en-CA" sz="2000" dirty="0"/>
        </a:p>
      </dgm:t>
    </dgm:pt>
    <dgm:pt modelId="{93F3A195-9189-450D-986D-A4AAF30CE807}" type="parTrans" cxnId="{63FD347E-E7A2-4517-B280-6414D3AB1E3D}">
      <dgm:prSet/>
      <dgm:spPr/>
      <dgm:t>
        <a:bodyPr/>
        <a:lstStyle/>
        <a:p>
          <a:endParaRPr lang="en-CA"/>
        </a:p>
      </dgm:t>
    </dgm:pt>
    <dgm:pt modelId="{31947172-C1B3-4479-BE05-315C3AD3E1F9}" type="sibTrans" cxnId="{63FD347E-E7A2-4517-B280-6414D3AB1E3D}">
      <dgm:prSet/>
      <dgm:spPr/>
      <dgm:t>
        <a:bodyPr/>
        <a:lstStyle/>
        <a:p>
          <a:endParaRPr lang="en-CA"/>
        </a:p>
      </dgm:t>
    </dgm:pt>
    <dgm:pt modelId="{E4F70B06-D1D3-4C11-9FC0-B24BA709EB51}">
      <dgm:prSet/>
      <dgm:spPr/>
      <dgm:t>
        <a:bodyPr/>
        <a:lstStyle/>
        <a:p>
          <a:endParaRPr lang="en-CA" sz="900" dirty="0"/>
        </a:p>
      </dgm:t>
    </dgm:pt>
    <dgm:pt modelId="{370DCAA7-3E46-4ED0-A4D3-57911615A1D3}" type="parTrans" cxnId="{0CCEDC99-2CDD-44B3-8BB8-AA73F43B1FE2}">
      <dgm:prSet/>
      <dgm:spPr/>
      <dgm:t>
        <a:bodyPr/>
        <a:lstStyle/>
        <a:p>
          <a:endParaRPr lang="en-CA"/>
        </a:p>
      </dgm:t>
    </dgm:pt>
    <dgm:pt modelId="{41C34416-47FB-400F-B5BE-8E9AE7ABAD7E}" type="sibTrans" cxnId="{0CCEDC99-2CDD-44B3-8BB8-AA73F43B1FE2}">
      <dgm:prSet/>
      <dgm:spPr/>
      <dgm:t>
        <a:bodyPr/>
        <a:lstStyle/>
        <a:p>
          <a:endParaRPr lang="en-CA"/>
        </a:p>
      </dgm:t>
    </dgm:pt>
    <dgm:pt modelId="{23D25562-0F5A-40BB-B625-7B5BF57168B8}">
      <dgm:prSet custT="1"/>
      <dgm:spPr/>
      <dgm:t>
        <a:bodyPr/>
        <a:lstStyle/>
        <a:p>
          <a:endParaRPr lang="en-CA" sz="2000" dirty="0"/>
        </a:p>
      </dgm:t>
    </dgm:pt>
    <dgm:pt modelId="{F01E95B4-3AD5-4340-956E-65FFB82C7B36}" type="parTrans" cxnId="{D5EA8765-8112-4AE7-815E-EEE56647A578}">
      <dgm:prSet/>
      <dgm:spPr/>
      <dgm:t>
        <a:bodyPr/>
        <a:lstStyle/>
        <a:p>
          <a:endParaRPr lang="en-CA"/>
        </a:p>
      </dgm:t>
    </dgm:pt>
    <dgm:pt modelId="{940DBE19-14E8-45FD-B0CE-9C0F7DE91A0E}" type="sibTrans" cxnId="{D5EA8765-8112-4AE7-815E-EEE56647A578}">
      <dgm:prSet/>
      <dgm:spPr/>
      <dgm:t>
        <a:bodyPr/>
        <a:lstStyle/>
        <a:p>
          <a:endParaRPr lang="en-CA"/>
        </a:p>
      </dgm:t>
    </dgm:pt>
    <dgm:pt modelId="{9D74D355-75E2-4153-AC6D-0779494C56F3}">
      <dgm:prSet/>
      <dgm:spPr/>
      <dgm:t>
        <a:bodyPr/>
        <a:lstStyle/>
        <a:p>
          <a:endParaRPr lang="en-CA" sz="900" dirty="0"/>
        </a:p>
      </dgm:t>
    </dgm:pt>
    <dgm:pt modelId="{25268475-AEEF-4A8B-A36D-29A99AD1F225}" type="parTrans" cxnId="{4B495EA2-7F4B-4EEF-963F-8B6DFBBB92DB}">
      <dgm:prSet/>
      <dgm:spPr/>
      <dgm:t>
        <a:bodyPr/>
        <a:lstStyle/>
        <a:p>
          <a:endParaRPr lang="en-CA"/>
        </a:p>
      </dgm:t>
    </dgm:pt>
    <dgm:pt modelId="{C7C2108A-4CAE-4A34-9EF7-F6AB2EA49941}" type="sibTrans" cxnId="{4B495EA2-7F4B-4EEF-963F-8B6DFBBB92DB}">
      <dgm:prSet/>
      <dgm:spPr/>
      <dgm:t>
        <a:bodyPr/>
        <a:lstStyle/>
        <a:p>
          <a:endParaRPr lang="en-CA"/>
        </a:p>
      </dgm:t>
    </dgm:pt>
    <dgm:pt modelId="{6E741AD0-80EE-45E4-A236-D9C41EE3DC1D}">
      <dgm:prSet custT="1"/>
      <dgm:spPr/>
      <dgm:t>
        <a:bodyPr/>
        <a:lstStyle/>
        <a:p>
          <a:endParaRPr lang="en-CA" sz="2000" dirty="0"/>
        </a:p>
      </dgm:t>
    </dgm:pt>
    <dgm:pt modelId="{F20C6D0F-1A03-4BEB-9E03-BC70955A82C7}" type="parTrans" cxnId="{BDEA05FD-A200-42D0-865A-76C122A0AFBF}">
      <dgm:prSet/>
      <dgm:spPr/>
      <dgm:t>
        <a:bodyPr/>
        <a:lstStyle/>
        <a:p>
          <a:endParaRPr lang="en-CA"/>
        </a:p>
      </dgm:t>
    </dgm:pt>
    <dgm:pt modelId="{8AFF05E5-0B32-4BBB-81DC-E14163B44E08}" type="sibTrans" cxnId="{BDEA05FD-A200-42D0-865A-76C122A0AFBF}">
      <dgm:prSet/>
      <dgm:spPr/>
      <dgm:t>
        <a:bodyPr/>
        <a:lstStyle/>
        <a:p>
          <a:endParaRPr lang="en-CA"/>
        </a:p>
      </dgm:t>
    </dgm:pt>
    <dgm:pt modelId="{418AF1D4-E8AA-4F1C-85E0-BA147A09C6E0}">
      <dgm:prSet custT="1"/>
      <dgm:spPr/>
      <dgm:t>
        <a:bodyPr/>
        <a:lstStyle/>
        <a:p>
          <a:endParaRPr lang="en-CA" sz="2000" dirty="0"/>
        </a:p>
      </dgm:t>
    </dgm:pt>
    <dgm:pt modelId="{1793B1DE-F9C5-4D0C-9799-23784A312ADB}" type="parTrans" cxnId="{8F16D9A0-87CC-4B5A-9584-08DDC4FBD13C}">
      <dgm:prSet/>
      <dgm:spPr/>
      <dgm:t>
        <a:bodyPr/>
        <a:lstStyle/>
        <a:p>
          <a:endParaRPr lang="en-CA"/>
        </a:p>
      </dgm:t>
    </dgm:pt>
    <dgm:pt modelId="{548225BF-C28B-4B0F-917B-B99324F7A993}" type="sibTrans" cxnId="{8F16D9A0-87CC-4B5A-9584-08DDC4FBD13C}">
      <dgm:prSet/>
      <dgm:spPr/>
      <dgm:t>
        <a:bodyPr/>
        <a:lstStyle/>
        <a:p>
          <a:endParaRPr lang="en-CA"/>
        </a:p>
      </dgm:t>
    </dgm:pt>
    <dgm:pt modelId="{0A5F505C-1D18-4B68-A7F5-AAFEAB7B4A07}">
      <dgm:prSet custT="1"/>
      <dgm:spPr/>
      <dgm:t>
        <a:bodyPr/>
        <a:lstStyle/>
        <a:p>
          <a:r>
            <a:rPr lang="en-US" sz="2000" dirty="0"/>
            <a:t>2015: Google Picture searches for “CEO” returned only 11% women – true proportion was 27%</a:t>
          </a:r>
          <a:endParaRPr lang="en-CA" sz="2000" dirty="0"/>
        </a:p>
      </dgm:t>
    </dgm:pt>
    <dgm:pt modelId="{3968DAD5-BD12-44D2-BA79-FF4B9EC52DEB}" type="parTrans" cxnId="{5216F829-F20E-40F7-BEDE-45E38C833660}">
      <dgm:prSet/>
      <dgm:spPr/>
    </dgm:pt>
    <dgm:pt modelId="{91353E99-ADC1-4191-A537-B94B1089A459}" type="sibTrans" cxnId="{5216F829-F20E-40F7-BEDE-45E38C833660}">
      <dgm:prSet/>
      <dgm:spPr/>
    </dgm:pt>
    <dgm:pt modelId="{B3708E0A-3628-4B54-B1CB-D5900289AD03}">
      <dgm:prSet custT="1"/>
      <dgm:spPr/>
      <dgm:t>
        <a:bodyPr/>
        <a:lstStyle/>
        <a:p>
          <a:r>
            <a:rPr lang="en-US" sz="2000" dirty="0"/>
            <a:t>2023: Woman in Detroit arrested for carjacking based on facial recognition </a:t>
          </a:r>
          <a:endParaRPr lang="en-CA" sz="2000" dirty="0"/>
        </a:p>
      </dgm:t>
    </dgm:pt>
    <dgm:pt modelId="{8D217926-C35F-466C-80AE-4BD19EF7A401}" type="parTrans" cxnId="{6A0526DB-EA59-475E-8976-FC0CE431C1E8}">
      <dgm:prSet/>
      <dgm:spPr/>
    </dgm:pt>
    <dgm:pt modelId="{01589E5E-F065-4D36-8536-695A999478FB}" type="sibTrans" cxnId="{6A0526DB-EA59-475E-8976-FC0CE431C1E8}">
      <dgm:prSet/>
      <dgm:spPr/>
    </dgm:pt>
    <dgm:pt modelId="{4921457B-C38A-41F2-85A7-9DF6C48ED803}" type="pres">
      <dgm:prSet presAssocID="{A2C46660-6E43-48C6-A6BF-5D63C472B590}" presName="linear" presStyleCnt="0">
        <dgm:presLayoutVars>
          <dgm:animLvl val="lvl"/>
          <dgm:resizeHandles val="exact"/>
        </dgm:presLayoutVars>
      </dgm:prSet>
      <dgm:spPr/>
      <dgm:t>
        <a:bodyPr/>
        <a:lstStyle/>
        <a:p>
          <a:endParaRPr lang="en-US"/>
        </a:p>
      </dgm:t>
    </dgm:pt>
    <dgm:pt modelId="{E969952E-B25E-42EB-807B-E6E37EAFE0A0}" type="pres">
      <dgm:prSet presAssocID="{36556C94-62D3-4B10-B7A2-2EE78E1F9CA0}" presName="parentText" presStyleLbl="node1" presStyleIdx="0" presStyleCnt="1" custScaleY="219419" custLinFactNeighborX="9" custLinFactNeighborY="-51531">
        <dgm:presLayoutVars>
          <dgm:chMax val="0"/>
          <dgm:bulletEnabled val="1"/>
        </dgm:presLayoutVars>
      </dgm:prSet>
      <dgm:spPr/>
      <dgm:t>
        <a:bodyPr/>
        <a:lstStyle/>
        <a:p>
          <a:endParaRPr lang="en-US"/>
        </a:p>
      </dgm:t>
    </dgm:pt>
    <dgm:pt modelId="{8B9DDB60-0474-4827-8EBE-66CBCC90B575}" type="pres">
      <dgm:prSet presAssocID="{36556C94-62D3-4B10-B7A2-2EE78E1F9CA0}" presName="childText" presStyleLbl="revTx" presStyleIdx="0" presStyleCnt="1" custScaleY="96298" custLinFactNeighborX="384" custLinFactNeighborY="19050">
        <dgm:presLayoutVars>
          <dgm:bulletEnabled val="1"/>
        </dgm:presLayoutVars>
      </dgm:prSet>
      <dgm:spPr/>
      <dgm:t>
        <a:bodyPr/>
        <a:lstStyle/>
        <a:p>
          <a:endParaRPr lang="en-US"/>
        </a:p>
      </dgm:t>
    </dgm:pt>
  </dgm:ptLst>
  <dgm:cxnLst>
    <dgm:cxn modelId="{6A0526DB-EA59-475E-8976-FC0CE431C1E8}" srcId="{36556C94-62D3-4B10-B7A2-2EE78E1F9CA0}" destId="{B3708E0A-3628-4B54-B1CB-D5900289AD03}" srcOrd="2" destOrd="0" parTransId="{8D217926-C35F-466C-80AE-4BD19EF7A401}" sibTransId="{01589E5E-F065-4D36-8536-695A999478FB}"/>
    <dgm:cxn modelId="{8F16D9A0-87CC-4B5A-9584-08DDC4FBD13C}" srcId="{B3708E0A-3628-4B54-B1CB-D5900289AD03}" destId="{418AF1D4-E8AA-4F1C-85E0-BA147A09C6E0}" srcOrd="0" destOrd="0" parTransId="{1793B1DE-F9C5-4D0C-9799-23784A312ADB}" sibTransId="{548225BF-C28B-4B0F-917B-B99324F7A993}"/>
    <dgm:cxn modelId="{F29688C2-C549-4B9B-904C-10A17E7F7506}" type="presOf" srcId="{6E741AD0-80EE-45E4-A236-D9C41EE3DC1D}" destId="{8B9DDB60-0474-4827-8EBE-66CBCC90B575}" srcOrd="0" destOrd="4" presId="urn:microsoft.com/office/officeart/2005/8/layout/vList2"/>
    <dgm:cxn modelId="{23B8B600-1B8F-45B8-9342-F88536BEFA86}" type="presOf" srcId="{E4F70B06-D1D3-4C11-9FC0-B24BA709EB51}" destId="{8B9DDB60-0474-4827-8EBE-66CBCC90B575}" srcOrd="0" destOrd="7" presId="urn:microsoft.com/office/officeart/2005/8/layout/vList2"/>
    <dgm:cxn modelId="{5216F829-F20E-40F7-BEDE-45E38C833660}" srcId="{36556C94-62D3-4B10-B7A2-2EE78E1F9CA0}" destId="{0A5F505C-1D18-4B68-A7F5-AAFEAB7B4A07}" srcOrd="1" destOrd="0" parTransId="{3968DAD5-BD12-44D2-BA79-FF4B9EC52DEB}" sibTransId="{91353E99-ADC1-4191-A537-B94B1089A459}"/>
    <dgm:cxn modelId="{F1AF2596-9879-4089-A6F2-C690CEEE66AD}" type="presOf" srcId="{19C7354D-EA35-4A9F-945F-5F3DA42AEB3F}" destId="{8B9DDB60-0474-4827-8EBE-66CBCC90B575}" srcOrd="0" destOrd="0" presId="urn:microsoft.com/office/officeart/2005/8/layout/vList2"/>
    <dgm:cxn modelId="{D5EA8765-8112-4AE7-815E-EEE56647A578}" srcId="{36556C94-62D3-4B10-B7A2-2EE78E1F9CA0}" destId="{23D25562-0F5A-40BB-B625-7B5BF57168B8}" srcOrd="4" destOrd="0" parTransId="{F01E95B4-3AD5-4340-956E-65FFB82C7B36}" sibTransId="{940DBE19-14E8-45FD-B0CE-9C0F7DE91A0E}"/>
    <dgm:cxn modelId="{4B495EA2-7F4B-4EEF-963F-8B6DFBBB92DB}" srcId="{36556C94-62D3-4B10-B7A2-2EE78E1F9CA0}" destId="{9D74D355-75E2-4153-AC6D-0779494C56F3}" srcOrd="5" destOrd="0" parTransId="{25268475-AEEF-4A8B-A36D-29A99AD1F225}" sibTransId="{C7C2108A-4CAE-4A34-9EF7-F6AB2EA49941}"/>
    <dgm:cxn modelId="{0CCEDC99-2CDD-44B3-8BB8-AA73F43B1FE2}" srcId="{36556C94-62D3-4B10-B7A2-2EE78E1F9CA0}" destId="{E4F70B06-D1D3-4C11-9FC0-B24BA709EB51}" srcOrd="6" destOrd="0" parTransId="{370DCAA7-3E46-4ED0-A4D3-57911615A1D3}" sibTransId="{41C34416-47FB-400F-B5BE-8E9AE7ABAD7E}"/>
    <dgm:cxn modelId="{BDEA05FD-A200-42D0-865A-76C122A0AFBF}" srcId="{36556C94-62D3-4B10-B7A2-2EE78E1F9CA0}" destId="{6E741AD0-80EE-45E4-A236-D9C41EE3DC1D}" srcOrd="3" destOrd="0" parTransId="{F20C6D0F-1A03-4BEB-9E03-BC70955A82C7}" sibTransId="{8AFF05E5-0B32-4BBB-81DC-E14163B44E08}"/>
    <dgm:cxn modelId="{6FCD8286-E77F-4FFA-9C4A-909E0C3548B0}" type="presOf" srcId="{36556C94-62D3-4B10-B7A2-2EE78E1F9CA0}" destId="{E969952E-B25E-42EB-807B-E6E37EAFE0A0}" srcOrd="0" destOrd="0" presId="urn:microsoft.com/office/officeart/2005/8/layout/vList2"/>
    <dgm:cxn modelId="{85FC4684-7F48-47E0-8103-77EB18112193}" type="presOf" srcId="{418AF1D4-E8AA-4F1C-85E0-BA147A09C6E0}" destId="{8B9DDB60-0474-4827-8EBE-66CBCC90B575}" srcOrd="0" destOrd="3" presId="urn:microsoft.com/office/officeart/2005/8/layout/vList2"/>
    <dgm:cxn modelId="{E6ABA4D9-F1A9-4420-AF08-16CC72917F41}" srcId="{A2C46660-6E43-48C6-A6BF-5D63C472B590}" destId="{36556C94-62D3-4B10-B7A2-2EE78E1F9CA0}" srcOrd="0" destOrd="0" parTransId="{93FDD9D8-F3A5-4359-891C-7B6290F3496E}" sibTransId="{6679521E-B7B2-46E9-AE4B-3BAEEE9D0623}"/>
    <dgm:cxn modelId="{39A840EC-FE09-4918-8E4B-B20984CFCE25}" type="presOf" srcId="{0A5F505C-1D18-4B68-A7F5-AAFEAB7B4A07}" destId="{8B9DDB60-0474-4827-8EBE-66CBCC90B575}" srcOrd="0" destOrd="1" presId="urn:microsoft.com/office/officeart/2005/8/layout/vList2"/>
    <dgm:cxn modelId="{C5DCB7B8-4DAB-483E-BE9C-3D017459BE45}" type="presOf" srcId="{A2C46660-6E43-48C6-A6BF-5D63C472B590}" destId="{4921457B-C38A-41F2-85A7-9DF6C48ED803}" srcOrd="0" destOrd="0" presId="urn:microsoft.com/office/officeart/2005/8/layout/vList2"/>
    <dgm:cxn modelId="{63FD347E-E7A2-4517-B280-6414D3AB1E3D}" srcId="{36556C94-62D3-4B10-B7A2-2EE78E1F9CA0}" destId="{19C7354D-EA35-4A9F-945F-5F3DA42AEB3F}" srcOrd="0" destOrd="0" parTransId="{93F3A195-9189-450D-986D-A4AAF30CE807}" sibTransId="{31947172-C1B3-4479-BE05-315C3AD3E1F9}"/>
    <dgm:cxn modelId="{F6BA70E5-1316-45AC-B46D-3709FADF4A9F}" type="presOf" srcId="{B3708E0A-3628-4B54-B1CB-D5900289AD03}" destId="{8B9DDB60-0474-4827-8EBE-66CBCC90B575}" srcOrd="0" destOrd="2" presId="urn:microsoft.com/office/officeart/2005/8/layout/vList2"/>
    <dgm:cxn modelId="{A0BDCDC4-3A52-45D9-8684-A9F56BCD336F}" type="presOf" srcId="{9D74D355-75E2-4153-AC6D-0779494C56F3}" destId="{8B9DDB60-0474-4827-8EBE-66CBCC90B575}" srcOrd="0" destOrd="6" presId="urn:microsoft.com/office/officeart/2005/8/layout/vList2"/>
    <dgm:cxn modelId="{065F94D9-A404-4DEF-99BB-8DB485FE36CC}" type="presOf" srcId="{23D25562-0F5A-40BB-B625-7B5BF57168B8}" destId="{8B9DDB60-0474-4827-8EBE-66CBCC90B575}" srcOrd="0" destOrd="5" presId="urn:microsoft.com/office/officeart/2005/8/layout/vList2"/>
    <dgm:cxn modelId="{F6870402-E6BA-4479-806B-AF3230A6F979}" type="presParOf" srcId="{4921457B-C38A-41F2-85A7-9DF6C48ED803}" destId="{E969952E-B25E-42EB-807B-E6E37EAFE0A0}" srcOrd="0" destOrd="0" presId="urn:microsoft.com/office/officeart/2005/8/layout/vList2"/>
    <dgm:cxn modelId="{37B25D6B-33E4-4E1D-ABFD-6A5881EBFA04}" type="presParOf" srcId="{4921457B-C38A-41F2-85A7-9DF6C48ED803}" destId="{8B9DDB60-0474-4827-8EBE-66CBCC90B57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C46660-6E43-48C6-A6BF-5D63C472B59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6556C94-62D3-4B10-B7A2-2EE78E1F9CA0}">
      <dgm:prSet custT="1"/>
      <dgm:spPr/>
      <dgm:t>
        <a:bodyPr/>
        <a:lstStyle/>
        <a:p>
          <a:r>
            <a:rPr lang="en-CA" sz="2400" dirty="0"/>
            <a:t>Brittleness</a:t>
          </a:r>
        </a:p>
      </dgm:t>
    </dgm:pt>
    <dgm:pt modelId="{93FDD9D8-F3A5-4359-891C-7B6290F3496E}" type="parTrans" cxnId="{E6ABA4D9-F1A9-4420-AF08-16CC72917F41}">
      <dgm:prSet/>
      <dgm:spPr/>
      <dgm:t>
        <a:bodyPr/>
        <a:lstStyle/>
        <a:p>
          <a:endParaRPr lang="en-CA"/>
        </a:p>
      </dgm:t>
    </dgm:pt>
    <dgm:pt modelId="{6679521E-B7B2-46E9-AE4B-3BAEEE9D0623}" type="sibTrans" cxnId="{E6ABA4D9-F1A9-4420-AF08-16CC72917F41}">
      <dgm:prSet/>
      <dgm:spPr/>
      <dgm:t>
        <a:bodyPr/>
        <a:lstStyle/>
        <a:p>
          <a:endParaRPr lang="en-CA"/>
        </a:p>
      </dgm:t>
    </dgm:pt>
    <dgm:pt modelId="{E4F70B06-D1D3-4C11-9FC0-B24BA709EB51}">
      <dgm:prSet/>
      <dgm:spPr/>
      <dgm:t>
        <a:bodyPr/>
        <a:lstStyle/>
        <a:p>
          <a:endParaRPr lang="en-CA" sz="900" dirty="0"/>
        </a:p>
      </dgm:t>
    </dgm:pt>
    <dgm:pt modelId="{370DCAA7-3E46-4ED0-A4D3-57911615A1D3}" type="parTrans" cxnId="{0CCEDC99-2CDD-44B3-8BB8-AA73F43B1FE2}">
      <dgm:prSet/>
      <dgm:spPr/>
      <dgm:t>
        <a:bodyPr/>
        <a:lstStyle/>
        <a:p>
          <a:endParaRPr lang="en-CA"/>
        </a:p>
      </dgm:t>
    </dgm:pt>
    <dgm:pt modelId="{41C34416-47FB-400F-B5BE-8E9AE7ABAD7E}" type="sibTrans" cxnId="{0CCEDC99-2CDD-44B3-8BB8-AA73F43B1FE2}">
      <dgm:prSet/>
      <dgm:spPr/>
      <dgm:t>
        <a:bodyPr/>
        <a:lstStyle/>
        <a:p>
          <a:endParaRPr lang="en-CA"/>
        </a:p>
      </dgm:t>
    </dgm:pt>
    <dgm:pt modelId="{23D25562-0F5A-40BB-B625-7B5BF57168B8}">
      <dgm:prSet custT="1"/>
      <dgm:spPr/>
      <dgm:t>
        <a:bodyPr/>
        <a:lstStyle/>
        <a:p>
          <a:endParaRPr lang="en-CA" sz="2000" dirty="0"/>
        </a:p>
      </dgm:t>
    </dgm:pt>
    <dgm:pt modelId="{F01E95B4-3AD5-4340-956E-65FFB82C7B36}" type="parTrans" cxnId="{D5EA8765-8112-4AE7-815E-EEE56647A578}">
      <dgm:prSet/>
      <dgm:spPr/>
      <dgm:t>
        <a:bodyPr/>
        <a:lstStyle/>
        <a:p>
          <a:endParaRPr lang="en-CA"/>
        </a:p>
      </dgm:t>
    </dgm:pt>
    <dgm:pt modelId="{940DBE19-14E8-45FD-B0CE-9C0F7DE91A0E}" type="sibTrans" cxnId="{D5EA8765-8112-4AE7-815E-EEE56647A578}">
      <dgm:prSet/>
      <dgm:spPr/>
      <dgm:t>
        <a:bodyPr/>
        <a:lstStyle/>
        <a:p>
          <a:endParaRPr lang="en-CA"/>
        </a:p>
      </dgm:t>
    </dgm:pt>
    <dgm:pt modelId="{9D74D355-75E2-4153-AC6D-0779494C56F3}">
      <dgm:prSet/>
      <dgm:spPr/>
      <dgm:t>
        <a:bodyPr/>
        <a:lstStyle/>
        <a:p>
          <a:endParaRPr lang="en-CA" sz="900" dirty="0"/>
        </a:p>
      </dgm:t>
    </dgm:pt>
    <dgm:pt modelId="{25268475-AEEF-4A8B-A36D-29A99AD1F225}" type="parTrans" cxnId="{4B495EA2-7F4B-4EEF-963F-8B6DFBBB92DB}">
      <dgm:prSet/>
      <dgm:spPr/>
      <dgm:t>
        <a:bodyPr/>
        <a:lstStyle/>
        <a:p>
          <a:endParaRPr lang="en-CA"/>
        </a:p>
      </dgm:t>
    </dgm:pt>
    <dgm:pt modelId="{C7C2108A-4CAE-4A34-9EF7-F6AB2EA49941}" type="sibTrans" cxnId="{4B495EA2-7F4B-4EEF-963F-8B6DFBBB92DB}">
      <dgm:prSet/>
      <dgm:spPr/>
      <dgm:t>
        <a:bodyPr/>
        <a:lstStyle/>
        <a:p>
          <a:endParaRPr lang="en-CA"/>
        </a:p>
      </dgm:t>
    </dgm:pt>
    <dgm:pt modelId="{6E741AD0-80EE-45E4-A236-D9C41EE3DC1D}">
      <dgm:prSet custT="1"/>
      <dgm:spPr/>
      <dgm:t>
        <a:bodyPr/>
        <a:lstStyle/>
        <a:p>
          <a:endParaRPr lang="en-CA" sz="2000" dirty="0"/>
        </a:p>
      </dgm:t>
    </dgm:pt>
    <dgm:pt modelId="{F20C6D0F-1A03-4BEB-9E03-BC70955A82C7}" type="parTrans" cxnId="{BDEA05FD-A200-42D0-865A-76C122A0AFBF}">
      <dgm:prSet/>
      <dgm:spPr/>
      <dgm:t>
        <a:bodyPr/>
        <a:lstStyle/>
        <a:p>
          <a:endParaRPr lang="en-CA"/>
        </a:p>
      </dgm:t>
    </dgm:pt>
    <dgm:pt modelId="{8AFF05E5-0B32-4BBB-81DC-E14163B44E08}" type="sibTrans" cxnId="{BDEA05FD-A200-42D0-865A-76C122A0AFBF}">
      <dgm:prSet/>
      <dgm:spPr/>
      <dgm:t>
        <a:bodyPr/>
        <a:lstStyle/>
        <a:p>
          <a:endParaRPr lang="en-CA"/>
        </a:p>
      </dgm:t>
    </dgm:pt>
    <dgm:pt modelId="{418AF1D4-E8AA-4F1C-85E0-BA147A09C6E0}">
      <dgm:prSet custT="1"/>
      <dgm:spPr/>
      <dgm:t>
        <a:bodyPr/>
        <a:lstStyle/>
        <a:p>
          <a:endParaRPr lang="en-CA" sz="2000" dirty="0"/>
        </a:p>
      </dgm:t>
    </dgm:pt>
    <dgm:pt modelId="{1793B1DE-F9C5-4D0C-9799-23784A312ADB}" type="parTrans" cxnId="{8F16D9A0-87CC-4B5A-9584-08DDC4FBD13C}">
      <dgm:prSet/>
      <dgm:spPr/>
      <dgm:t>
        <a:bodyPr/>
        <a:lstStyle/>
        <a:p>
          <a:endParaRPr lang="en-CA"/>
        </a:p>
      </dgm:t>
    </dgm:pt>
    <dgm:pt modelId="{548225BF-C28B-4B0F-917B-B99324F7A993}" type="sibTrans" cxnId="{8F16D9A0-87CC-4B5A-9584-08DDC4FBD13C}">
      <dgm:prSet/>
      <dgm:spPr/>
      <dgm:t>
        <a:bodyPr/>
        <a:lstStyle/>
        <a:p>
          <a:endParaRPr lang="en-CA"/>
        </a:p>
      </dgm:t>
    </dgm:pt>
    <dgm:pt modelId="{90244827-DF6E-46DF-B85E-354ED0481266}">
      <dgm:prSet custT="1"/>
      <dgm:spPr/>
      <dgm:t>
        <a:bodyPr/>
        <a:lstStyle/>
        <a:p>
          <a:r>
            <a:rPr lang="en-US" sz="2000" dirty="0"/>
            <a:t>Changes may be too small for humans to see</a:t>
          </a:r>
          <a:endParaRPr lang="en-CA" sz="2000" dirty="0"/>
        </a:p>
      </dgm:t>
    </dgm:pt>
    <dgm:pt modelId="{5FF29670-DDB4-41E8-8A66-93F83C3EA54A}" type="parTrans" cxnId="{32EBAFCE-A6FA-4AB5-A811-EC24F6A60F0C}">
      <dgm:prSet/>
      <dgm:spPr/>
      <dgm:t>
        <a:bodyPr/>
        <a:lstStyle/>
        <a:p>
          <a:endParaRPr lang="en-CA"/>
        </a:p>
      </dgm:t>
    </dgm:pt>
    <dgm:pt modelId="{4ED64A0D-9BA7-4C3A-B054-E7EAB2611CAB}" type="sibTrans" cxnId="{32EBAFCE-A6FA-4AB5-A811-EC24F6A60F0C}">
      <dgm:prSet/>
      <dgm:spPr/>
      <dgm:t>
        <a:bodyPr/>
        <a:lstStyle/>
        <a:p>
          <a:endParaRPr lang="en-CA"/>
        </a:p>
      </dgm:t>
    </dgm:pt>
    <dgm:pt modelId="{8CFB0A65-4721-4161-B6A6-06C2914C3B6C}">
      <dgm:prSet custT="1"/>
      <dgm:spPr/>
      <dgm:t>
        <a:bodyPr/>
        <a:lstStyle/>
        <a:p>
          <a:r>
            <a:rPr lang="en-US" sz="2000" dirty="0"/>
            <a:t>Can cause unexpected, maybe dangerous </a:t>
          </a:r>
          <a:r>
            <a:rPr lang="en-US" sz="2000" dirty="0" err="1"/>
            <a:t>behaviour</a:t>
          </a:r>
          <a:endParaRPr lang="en-CA" sz="2000" dirty="0"/>
        </a:p>
      </dgm:t>
    </dgm:pt>
    <dgm:pt modelId="{3D112874-7A98-4BD9-AAB2-FB899416DA7F}" type="parTrans" cxnId="{3852CFB4-F6CF-486B-BAA3-CA6668FC0783}">
      <dgm:prSet/>
      <dgm:spPr/>
      <dgm:t>
        <a:bodyPr/>
        <a:lstStyle/>
        <a:p>
          <a:endParaRPr lang="en-CA"/>
        </a:p>
      </dgm:t>
    </dgm:pt>
    <dgm:pt modelId="{B60D77B1-2BA4-42B8-9116-17CEEC0FC380}" type="sibTrans" cxnId="{3852CFB4-F6CF-486B-BAA3-CA6668FC0783}">
      <dgm:prSet/>
      <dgm:spPr/>
      <dgm:t>
        <a:bodyPr/>
        <a:lstStyle/>
        <a:p>
          <a:endParaRPr lang="en-CA"/>
        </a:p>
      </dgm:t>
    </dgm:pt>
    <dgm:pt modelId="{B861CFCE-7F8F-403F-8D89-15542CF74292}">
      <dgm:prSet custT="1"/>
      <dgm:spPr/>
      <dgm:t>
        <a:bodyPr/>
        <a:lstStyle/>
        <a:p>
          <a:r>
            <a:rPr lang="en-US" sz="2000" dirty="0"/>
            <a:t>Possibly accidental, but possibly not</a:t>
          </a:r>
          <a:endParaRPr lang="en-CA" sz="2000" dirty="0"/>
        </a:p>
      </dgm:t>
    </dgm:pt>
    <dgm:pt modelId="{1DDBF15B-BCE8-4181-B217-28D807476229}" type="parTrans" cxnId="{D86327C5-6C3A-478D-91DE-DF4C6AAC16E1}">
      <dgm:prSet/>
      <dgm:spPr/>
      <dgm:t>
        <a:bodyPr/>
        <a:lstStyle/>
        <a:p>
          <a:endParaRPr lang="en-CA"/>
        </a:p>
      </dgm:t>
    </dgm:pt>
    <dgm:pt modelId="{0BA40F4F-FD8E-4D91-9466-34181B39B0D1}" type="sibTrans" cxnId="{D86327C5-6C3A-478D-91DE-DF4C6AAC16E1}">
      <dgm:prSet/>
      <dgm:spPr/>
      <dgm:t>
        <a:bodyPr/>
        <a:lstStyle/>
        <a:p>
          <a:endParaRPr lang="en-CA"/>
        </a:p>
      </dgm:t>
    </dgm:pt>
    <dgm:pt modelId="{8CF0D5A3-BFD1-43B4-90F7-D7BEB1627BAF}">
      <dgm:prSet custT="1"/>
      <dgm:spPr/>
      <dgm:t>
        <a:bodyPr/>
        <a:lstStyle/>
        <a:p>
          <a:r>
            <a:rPr lang="en-US" sz="2000" dirty="0"/>
            <a:t>Adversarial examples</a:t>
          </a:r>
          <a:endParaRPr lang="en-CA" sz="2000" dirty="0"/>
        </a:p>
      </dgm:t>
    </dgm:pt>
    <dgm:pt modelId="{67E3C90A-9339-4361-BE30-C7A40CF9276A}" type="parTrans" cxnId="{2EE04E13-8FA1-44CC-9EE7-85104245EA1D}">
      <dgm:prSet/>
      <dgm:spPr/>
      <dgm:t>
        <a:bodyPr/>
        <a:lstStyle/>
        <a:p>
          <a:endParaRPr lang="en-CA"/>
        </a:p>
      </dgm:t>
    </dgm:pt>
    <dgm:pt modelId="{06B9D7D0-5965-44A1-B5C5-4B36832A4318}" type="sibTrans" cxnId="{2EE04E13-8FA1-44CC-9EE7-85104245EA1D}">
      <dgm:prSet/>
      <dgm:spPr/>
      <dgm:t>
        <a:bodyPr/>
        <a:lstStyle/>
        <a:p>
          <a:endParaRPr lang="en-CA"/>
        </a:p>
      </dgm:t>
    </dgm:pt>
    <dgm:pt modelId="{7ED6D403-CBFB-4C46-A628-5CC98D5D2520}">
      <dgm:prSet custT="1"/>
      <dgm:spPr/>
      <dgm:t>
        <a:bodyPr/>
        <a:lstStyle/>
        <a:p>
          <a:r>
            <a:rPr lang="en-US" sz="2000" dirty="0"/>
            <a:t>In the real world: adversarial patches</a:t>
          </a:r>
          <a:endParaRPr lang="en-CA" sz="2000" dirty="0"/>
        </a:p>
      </dgm:t>
    </dgm:pt>
    <dgm:pt modelId="{AFC88B01-89F6-4D73-841E-1D39C093393E}" type="parTrans" cxnId="{9031EF48-0485-4126-92C4-32C069200F45}">
      <dgm:prSet/>
      <dgm:spPr/>
      <dgm:t>
        <a:bodyPr/>
        <a:lstStyle/>
        <a:p>
          <a:endParaRPr lang="en-CA"/>
        </a:p>
      </dgm:t>
    </dgm:pt>
    <dgm:pt modelId="{7B626D30-D24C-4C7C-A0FB-1DB848B8E062}" type="sibTrans" cxnId="{9031EF48-0485-4126-92C4-32C069200F45}">
      <dgm:prSet/>
      <dgm:spPr/>
      <dgm:t>
        <a:bodyPr/>
        <a:lstStyle/>
        <a:p>
          <a:endParaRPr lang="en-CA"/>
        </a:p>
      </dgm:t>
    </dgm:pt>
    <dgm:pt modelId="{3A563E6F-34D5-468C-B2B0-9C22CACE8A87}">
      <dgm:prSet custT="1"/>
      <dgm:spPr/>
      <dgm:t>
        <a:bodyPr/>
        <a:lstStyle/>
        <a:p>
          <a:r>
            <a:rPr lang="en-US" sz="2000" dirty="0"/>
            <a:t>Change the input to an AI just a little, and it can break</a:t>
          </a:r>
          <a:endParaRPr lang="en-CA" sz="2000" dirty="0"/>
        </a:p>
      </dgm:t>
    </dgm:pt>
    <dgm:pt modelId="{8825A93E-1BC8-4BE2-9200-3ECF1118B282}" type="parTrans" cxnId="{3E90FD66-BA20-4EFF-BDC2-44C8CAC73B90}">
      <dgm:prSet/>
      <dgm:spPr/>
      <dgm:t>
        <a:bodyPr/>
        <a:lstStyle/>
        <a:p>
          <a:endParaRPr lang="en-CA"/>
        </a:p>
      </dgm:t>
    </dgm:pt>
    <dgm:pt modelId="{9F52A999-3A4E-42DA-BB8D-933DE8054378}" type="sibTrans" cxnId="{3E90FD66-BA20-4EFF-BDC2-44C8CAC73B90}">
      <dgm:prSet/>
      <dgm:spPr/>
      <dgm:t>
        <a:bodyPr/>
        <a:lstStyle/>
        <a:p>
          <a:endParaRPr lang="en-CA"/>
        </a:p>
      </dgm:t>
    </dgm:pt>
    <dgm:pt modelId="{38FC51CE-6CE7-4E7D-95DE-27E95598FFA5}">
      <dgm:prSet custT="1"/>
      <dgm:spPr/>
      <dgm:t>
        <a:bodyPr/>
        <a:lstStyle/>
        <a:p>
          <a:endParaRPr lang="en-CA" sz="2000" dirty="0"/>
        </a:p>
      </dgm:t>
    </dgm:pt>
    <dgm:pt modelId="{A4C8DCE0-D48F-43C2-8358-8B6F2FE34D17}" type="parTrans" cxnId="{8579D173-BFC8-44F6-994A-5D10D8012CF8}">
      <dgm:prSet/>
      <dgm:spPr/>
      <dgm:t>
        <a:bodyPr/>
        <a:lstStyle/>
        <a:p>
          <a:endParaRPr lang="en-CA"/>
        </a:p>
      </dgm:t>
    </dgm:pt>
    <dgm:pt modelId="{AF02F9F2-35DC-408B-9648-8FA496D2A89A}" type="sibTrans" cxnId="{8579D173-BFC8-44F6-994A-5D10D8012CF8}">
      <dgm:prSet/>
      <dgm:spPr/>
      <dgm:t>
        <a:bodyPr/>
        <a:lstStyle/>
        <a:p>
          <a:endParaRPr lang="en-CA"/>
        </a:p>
      </dgm:t>
    </dgm:pt>
    <dgm:pt modelId="{DA3979A7-DA1F-4005-9CBC-3A1F2D9BE0BE}">
      <dgm:prSet custT="1"/>
      <dgm:spPr/>
      <dgm:t>
        <a:bodyPr/>
        <a:lstStyle/>
        <a:p>
          <a:r>
            <a:rPr lang="en-US" sz="2000" dirty="0"/>
            <a:t>Disruption in normal processing (glitches) also cause unpredictable </a:t>
          </a:r>
          <a:r>
            <a:rPr lang="en-US" sz="2000" dirty="0" err="1"/>
            <a:t>behaviours</a:t>
          </a:r>
          <a:r>
            <a:rPr lang="en-US" sz="2000" dirty="0"/>
            <a:t>.</a:t>
          </a:r>
          <a:endParaRPr lang="en-CA" sz="2000" dirty="0"/>
        </a:p>
      </dgm:t>
    </dgm:pt>
    <dgm:pt modelId="{547B174D-164D-4740-AB5E-1CA4994F26F4}" type="parTrans" cxnId="{4992170A-0609-491E-8F46-468800A6860C}">
      <dgm:prSet/>
      <dgm:spPr/>
      <dgm:t>
        <a:bodyPr/>
        <a:lstStyle/>
        <a:p>
          <a:endParaRPr lang="en-CA"/>
        </a:p>
      </dgm:t>
    </dgm:pt>
    <dgm:pt modelId="{35920E9E-E260-4179-821E-5922FA453D10}" type="sibTrans" cxnId="{4992170A-0609-491E-8F46-468800A6860C}">
      <dgm:prSet/>
      <dgm:spPr/>
      <dgm:t>
        <a:bodyPr/>
        <a:lstStyle/>
        <a:p>
          <a:endParaRPr lang="en-CA"/>
        </a:p>
      </dgm:t>
    </dgm:pt>
    <dgm:pt modelId="{4921457B-C38A-41F2-85A7-9DF6C48ED803}" type="pres">
      <dgm:prSet presAssocID="{A2C46660-6E43-48C6-A6BF-5D63C472B590}" presName="linear" presStyleCnt="0">
        <dgm:presLayoutVars>
          <dgm:animLvl val="lvl"/>
          <dgm:resizeHandles val="exact"/>
        </dgm:presLayoutVars>
      </dgm:prSet>
      <dgm:spPr/>
      <dgm:t>
        <a:bodyPr/>
        <a:lstStyle/>
        <a:p>
          <a:endParaRPr lang="en-US"/>
        </a:p>
      </dgm:t>
    </dgm:pt>
    <dgm:pt modelId="{E969952E-B25E-42EB-807B-E6E37EAFE0A0}" type="pres">
      <dgm:prSet presAssocID="{36556C94-62D3-4B10-B7A2-2EE78E1F9CA0}" presName="parentText" presStyleLbl="node1" presStyleIdx="0" presStyleCnt="1" custScaleY="219419" custLinFactNeighborX="9" custLinFactNeighborY="-51531">
        <dgm:presLayoutVars>
          <dgm:chMax val="0"/>
          <dgm:bulletEnabled val="1"/>
        </dgm:presLayoutVars>
      </dgm:prSet>
      <dgm:spPr/>
      <dgm:t>
        <a:bodyPr/>
        <a:lstStyle/>
        <a:p>
          <a:endParaRPr lang="en-US"/>
        </a:p>
      </dgm:t>
    </dgm:pt>
    <dgm:pt modelId="{8B9DDB60-0474-4827-8EBE-66CBCC90B575}" type="pres">
      <dgm:prSet presAssocID="{36556C94-62D3-4B10-B7A2-2EE78E1F9CA0}" presName="childText" presStyleLbl="revTx" presStyleIdx="0" presStyleCnt="1" custScaleY="96298" custLinFactNeighborX="384" custLinFactNeighborY="19050">
        <dgm:presLayoutVars>
          <dgm:bulletEnabled val="1"/>
        </dgm:presLayoutVars>
      </dgm:prSet>
      <dgm:spPr/>
      <dgm:t>
        <a:bodyPr/>
        <a:lstStyle/>
        <a:p>
          <a:endParaRPr lang="en-US"/>
        </a:p>
      </dgm:t>
    </dgm:pt>
  </dgm:ptLst>
  <dgm:cxnLst>
    <dgm:cxn modelId="{8DCF812A-2509-49EC-ABE1-2AB48D33F5DD}" type="presOf" srcId="{8CF0D5A3-BFD1-43B4-90F7-D7BEB1627BAF}" destId="{8B9DDB60-0474-4827-8EBE-66CBCC90B575}" srcOrd="0" destOrd="5" presId="urn:microsoft.com/office/officeart/2005/8/layout/vList2"/>
    <dgm:cxn modelId="{8F16D9A0-87CC-4B5A-9584-08DDC4FBD13C}" srcId="{36556C94-62D3-4B10-B7A2-2EE78E1F9CA0}" destId="{418AF1D4-E8AA-4F1C-85E0-BA147A09C6E0}" srcOrd="3" destOrd="0" parTransId="{1793B1DE-F9C5-4D0C-9799-23784A312ADB}" sibTransId="{548225BF-C28B-4B0F-917B-B99324F7A993}"/>
    <dgm:cxn modelId="{2EE04E13-8FA1-44CC-9EE7-85104245EA1D}" srcId="{B861CFCE-7F8F-403F-8D89-15542CF74292}" destId="{8CF0D5A3-BFD1-43B4-90F7-D7BEB1627BAF}" srcOrd="0" destOrd="0" parTransId="{67E3C90A-9339-4361-BE30-C7A40CF9276A}" sibTransId="{06B9D7D0-5965-44A1-B5C5-4B36832A4318}"/>
    <dgm:cxn modelId="{6EAE0295-9781-4C11-88CE-DA16502FD807}" type="presOf" srcId="{38FC51CE-6CE7-4E7D-95DE-27E95598FFA5}" destId="{8B9DDB60-0474-4827-8EBE-66CBCC90B575}" srcOrd="0" destOrd="0" presId="urn:microsoft.com/office/officeart/2005/8/layout/vList2"/>
    <dgm:cxn modelId="{F29688C2-C549-4B9B-904C-10A17E7F7506}" type="presOf" srcId="{6E741AD0-80EE-45E4-A236-D9C41EE3DC1D}" destId="{8B9DDB60-0474-4827-8EBE-66CBCC90B575}" srcOrd="0" destOrd="9" presId="urn:microsoft.com/office/officeart/2005/8/layout/vList2"/>
    <dgm:cxn modelId="{23B8B600-1B8F-45B8-9342-F88536BEFA86}" type="presOf" srcId="{E4F70B06-D1D3-4C11-9FC0-B24BA709EB51}" destId="{8B9DDB60-0474-4827-8EBE-66CBCC90B575}" srcOrd="0" destOrd="12" presId="urn:microsoft.com/office/officeart/2005/8/layout/vList2"/>
    <dgm:cxn modelId="{4992170A-0609-491E-8F46-468800A6860C}" srcId="{B861CFCE-7F8F-403F-8D89-15542CF74292}" destId="{DA3979A7-DA1F-4005-9CBC-3A1F2D9BE0BE}" srcOrd="2" destOrd="0" parTransId="{547B174D-164D-4740-AB5E-1CA4994F26F4}" sibTransId="{35920E9E-E260-4179-821E-5922FA453D10}"/>
    <dgm:cxn modelId="{6817986A-F2A8-4C5D-8AAC-6C64BB22437F}" type="presOf" srcId="{7ED6D403-CBFB-4C46-A628-5CC98D5D2520}" destId="{8B9DDB60-0474-4827-8EBE-66CBCC90B575}" srcOrd="0" destOrd="6" presId="urn:microsoft.com/office/officeart/2005/8/layout/vList2"/>
    <dgm:cxn modelId="{D5EA8765-8112-4AE7-815E-EEE56647A578}" srcId="{36556C94-62D3-4B10-B7A2-2EE78E1F9CA0}" destId="{23D25562-0F5A-40BB-B625-7B5BF57168B8}" srcOrd="5" destOrd="0" parTransId="{F01E95B4-3AD5-4340-956E-65FFB82C7B36}" sibTransId="{940DBE19-14E8-45FD-B0CE-9C0F7DE91A0E}"/>
    <dgm:cxn modelId="{32EBAFCE-A6FA-4AB5-A811-EC24F6A60F0C}" srcId="{3A563E6F-34D5-468C-B2B0-9C22CACE8A87}" destId="{90244827-DF6E-46DF-B85E-354ED0481266}" srcOrd="0" destOrd="0" parTransId="{5FF29670-DDB4-41E8-8A66-93F83C3EA54A}" sibTransId="{4ED64A0D-9BA7-4C3A-B054-E7EAB2611CAB}"/>
    <dgm:cxn modelId="{4B495EA2-7F4B-4EEF-963F-8B6DFBBB92DB}" srcId="{36556C94-62D3-4B10-B7A2-2EE78E1F9CA0}" destId="{9D74D355-75E2-4153-AC6D-0779494C56F3}" srcOrd="6" destOrd="0" parTransId="{25268475-AEEF-4A8B-A36D-29A99AD1F225}" sibTransId="{C7C2108A-4CAE-4A34-9EF7-F6AB2EA49941}"/>
    <dgm:cxn modelId="{0CCEDC99-2CDD-44B3-8BB8-AA73F43B1FE2}" srcId="{36556C94-62D3-4B10-B7A2-2EE78E1F9CA0}" destId="{E4F70B06-D1D3-4C11-9FC0-B24BA709EB51}" srcOrd="7" destOrd="0" parTransId="{370DCAA7-3E46-4ED0-A4D3-57911615A1D3}" sibTransId="{41C34416-47FB-400F-B5BE-8E9AE7ABAD7E}"/>
    <dgm:cxn modelId="{BDEA05FD-A200-42D0-865A-76C122A0AFBF}" srcId="{36556C94-62D3-4B10-B7A2-2EE78E1F9CA0}" destId="{6E741AD0-80EE-45E4-A236-D9C41EE3DC1D}" srcOrd="4" destOrd="0" parTransId="{F20C6D0F-1A03-4BEB-9E03-BC70955A82C7}" sibTransId="{8AFF05E5-0B32-4BBB-81DC-E14163B44E08}"/>
    <dgm:cxn modelId="{9031EF48-0485-4126-92C4-32C069200F45}" srcId="{B861CFCE-7F8F-403F-8D89-15542CF74292}" destId="{7ED6D403-CBFB-4C46-A628-5CC98D5D2520}" srcOrd="1" destOrd="0" parTransId="{AFC88B01-89F6-4D73-841E-1D39C093393E}" sibTransId="{7B626D30-D24C-4C7C-A0FB-1DB848B8E062}"/>
    <dgm:cxn modelId="{3E90FD66-BA20-4EFF-BDC2-44C8CAC73B90}" srcId="{36556C94-62D3-4B10-B7A2-2EE78E1F9CA0}" destId="{3A563E6F-34D5-468C-B2B0-9C22CACE8A87}" srcOrd="1" destOrd="0" parTransId="{8825A93E-1BC8-4BE2-9200-3ECF1118B282}" sibTransId="{9F52A999-3A4E-42DA-BB8D-933DE8054378}"/>
    <dgm:cxn modelId="{8579D173-BFC8-44F6-994A-5D10D8012CF8}" srcId="{36556C94-62D3-4B10-B7A2-2EE78E1F9CA0}" destId="{38FC51CE-6CE7-4E7D-95DE-27E95598FFA5}" srcOrd="0" destOrd="0" parTransId="{A4C8DCE0-D48F-43C2-8358-8B6F2FE34D17}" sibTransId="{AF02F9F2-35DC-408B-9648-8FA496D2A89A}"/>
    <dgm:cxn modelId="{6FCD8286-E77F-4FFA-9C4A-909E0C3548B0}" type="presOf" srcId="{36556C94-62D3-4B10-B7A2-2EE78E1F9CA0}" destId="{E969952E-B25E-42EB-807B-E6E37EAFE0A0}" srcOrd="0" destOrd="0" presId="urn:microsoft.com/office/officeart/2005/8/layout/vList2"/>
    <dgm:cxn modelId="{85FC4684-7F48-47E0-8103-77EB18112193}" type="presOf" srcId="{418AF1D4-E8AA-4F1C-85E0-BA147A09C6E0}" destId="{8B9DDB60-0474-4827-8EBE-66CBCC90B575}" srcOrd="0" destOrd="8" presId="urn:microsoft.com/office/officeart/2005/8/layout/vList2"/>
    <dgm:cxn modelId="{E6ABA4D9-F1A9-4420-AF08-16CC72917F41}" srcId="{A2C46660-6E43-48C6-A6BF-5D63C472B590}" destId="{36556C94-62D3-4B10-B7A2-2EE78E1F9CA0}" srcOrd="0" destOrd="0" parTransId="{93FDD9D8-F3A5-4359-891C-7B6290F3496E}" sibTransId="{6679521E-B7B2-46E9-AE4B-3BAEEE9D0623}"/>
    <dgm:cxn modelId="{C5DCB7B8-4DAB-483E-BE9C-3D017459BE45}" type="presOf" srcId="{A2C46660-6E43-48C6-A6BF-5D63C472B590}" destId="{4921457B-C38A-41F2-85A7-9DF6C48ED803}" srcOrd="0" destOrd="0" presId="urn:microsoft.com/office/officeart/2005/8/layout/vList2"/>
    <dgm:cxn modelId="{975CE92A-FB92-4C1D-AAE2-C0223108252F}" type="presOf" srcId="{90244827-DF6E-46DF-B85E-354ED0481266}" destId="{8B9DDB60-0474-4827-8EBE-66CBCC90B575}" srcOrd="0" destOrd="2" presId="urn:microsoft.com/office/officeart/2005/8/layout/vList2"/>
    <dgm:cxn modelId="{108AD29B-DAEC-41FC-B793-CE383AF45C39}" type="presOf" srcId="{3A563E6F-34D5-468C-B2B0-9C22CACE8A87}" destId="{8B9DDB60-0474-4827-8EBE-66CBCC90B575}" srcOrd="0" destOrd="1" presId="urn:microsoft.com/office/officeart/2005/8/layout/vList2"/>
    <dgm:cxn modelId="{E166C537-0CE4-4999-B410-FA8C60FEB96F}" type="presOf" srcId="{B861CFCE-7F8F-403F-8D89-15542CF74292}" destId="{8B9DDB60-0474-4827-8EBE-66CBCC90B575}" srcOrd="0" destOrd="4" presId="urn:microsoft.com/office/officeart/2005/8/layout/vList2"/>
    <dgm:cxn modelId="{3852CFB4-F6CF-486B-BAA3-CA6668FC0783}" srcId="{3A563E6F-34D5-468C-B2B0-9C22CACE8A87}" destId="{8CFB0A65-4721-4161-B6A6-06C2914C3B6C}" srcOrd="1" destOrd="0" parTransId="{3D112874-7A98-4BD9-AAB2-FB899416DA7F}" sibTransId="{B60D77B1-2BA4-42B8-9116-17CEEC0FC380}"/>
    <dgm:cxn modelId="{D86327C5-6C3A-478D-91DE-DF4C6AAC16E1}" srcId="{36556C94-62D3-4B10-B7A2-2EE78E1F9CA0}" destId="{B861CFCE-7F8F-403F-8D89-15542CF74292}" srcOrd="2" destOrd="0" parTransId="{1DDBF15B-BCE8-4181-B217-28D807476229}" sibTransId="{0BA40F4F-FD8E-4D91-9466-34181B39B0D1}"/>
    <dgm:cxn modelId="{429E2CEA-E987-475D-9C4C-6646FC4A19BA}" type="presOf" srcId="{DA3979A7-DA1F-4005-9CBC-3A1F2D9BE0BE}" destId="{8B9DDB60-0474-4827-8EBE-66CBCC90B575}" srcOrd="0" destOrd="7" presId="urn:microsoft.com/office/officeart/2005/8/layout/vList2"/>
    <dgm:cxn modelId="{B26F41F2-6A80-4CCE-9C1F-A5CA91C498B5}" type="presOf" srcId="{8CFB0A65-4721-4161-B6A6-06C2914C3B6C}" destId="{8B9DDB60-0474-4827-8EBE-66CBCC90B575}" srcOrd="0" destOrd="3" presId="urn:microsoft.com/office/officeart/2005/8/layout/vList2"/>
    <dgm:cxn modelId="{A0BDCDC4-3A52-45D9-8684-A9F56BCD336F}" type="presOf" srcId="{9D74D355-75E2-4153-AC6D-0779494C56F3}" destId="{8B9DDB60-0474-4827-8EBE-66CBCC90B575}" srcOrd="0" destOrd="11" presId="urn:microsoft.com/office/officeart/2005/8/layout/vList2"/>
    <dgm:cxn modelId="{065F94D9-A404-4DEF-99BB-8DB485FE36CC}" type="presOf" srcId="{23D25562-0F5A-40BB-B625-7B5BF57168B8}" destId="{8B9DDB60-0474-4827-8EBE-66CBCC90B575}" srcOrd="0" destOrd="10" presId="urn:microsoft.com/office/officeart/2005/8/layout/vList2"/>
    <dgm:cxn modelId="{F6870402-E6BA-4479-806B-AF3230A6F979}" type="presParOf" srcId="{4921457B-C38A-41F2-85A7-9DF6C48ED803}" destId="{E969952E-B25E-42EB-807B-E6E37EAFE0A0}" srcOrd="0" destOrd="0" presId="urn:microsoft.com/office/officeart/2005/8/layout/vList2"/>
    <dgm:cxn modelId="{37B25D6B-33E4-4E1D-ABFD-6A5881EBFA04}" type="presParOf" srcId="{4921457B-C38A-41F2-85A7-9DF6C48ED803}" destId="{8B9DDB60-0474-4827-8EBE-66CBCC90B57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2C46660-6E43-48C6-A6BF-5D63C472B59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6556C94-62D3-4B10-B7A2-2EE78E1F9CA0}">
      <dgm:prSet custT="1"/>
      <dgm:spPr/>
      <dgm:t>
        <a:bodyPr/>
        <a:lstStyle/>
        <a:p>
          <a:r>
            <a:rPr lang="en-CA" sz="2400" dirty="0"/>
            <a:t>Adversarial Patch</a:t>
          </a:r>
        </a:p>
      </dgm:t>
    </dgm:pt>
    <dgm:pt modelId="{93FDD9D8-F3A5-4359-891C-7B6290F3496E}" type="parTrans" cxnId="{E6ABA4D9-F1A9-4420-AF08-16CC72917F41}">
      <dgm:prSet/>
      <dgm:spPr/>
      <dgm:t>
        <a:bodyPr/>
        <a:lstStyle/>
        <a:p>
          <a:endParaRPr lang="en-CA"/>
        </a:p>
      </dgm:t>
    </dgm:pt>
    <dgm:pt modelId="{6679521E-B7B2-46E9-AE4B-3BAEEE9D0623}" type="sibTrans" cxnId="{E6ABA4D9-F1A9-4420-AF08-16CC72917F41}">
      <dgm:prSet/>
      <dgm:spPr/>
      <dgm:t>
        <a:bodyPr/>
        <a:lstStyle/>
        <a:p>
          <a:endParaRPr lang="en-CA"/>
        </a:p>
      </dgm:t>
    </dgm:pt>
    <dgm:pt modelId="{19C7354D-EA35-4A9F-945F-5F3DA42AEB3F}">
      <dgm:prSet custT="1"/>
      <dgm:spPr/>
      <dgm:t>
        <a:bodyPr/>
        <a:lstStyle/>
        <a:p>
          <a:endParaRPr lang="en-CA" sz="2000" dirty="0"/>
        </a:p>
      </dgm:t>
    </dgm:pt>
    <dgm:pt modelId="{93F3A195-9189-450D-986D-A4AAF30CE807}" type="parTrans" cxnId="{63FD347E-E7A2-4517-B280-6414D3AB1E3D}">
      <dgm:prSet/>
      <dgm:spPr/>
      <dgm:t>
        <a:bodyPr/>
        <a:lstStyle/>
        <a:p>
          <a:endParaRPr lang="en-CA"/>
        </a:p>
      </dgm:t>
    </dgm:pt>
    <dgm:pt modelId="{31947172-C1B3-4479-BE05-315C3AD3E1F9}" type="sibTrans" cxnId="{63FD347E-E7A2-4517-B280-6414D3AB1E3D}">
      <dgm:prSet/>
      <dgm:spPr/>
      <dgm:t>
        <a:bodyPr/>
        <a:lstStyle/>
        <a:p>
          <a:endParaRPr lang="en-CA"/>
        </a:p>
      </dgm:t>
    </dgm:pt>
    <dgm:pt modelId="{E4F70B06-D1D3-4C11-9FC0-B24BA709EB51}">
      <dgm:prSet/>
      <dgm:spPr/>
      <dgm:t>
        <a:bodyPr/>
        <a:lstStyle/>
        <a:p>
          <a:endParaRPr lang="en-CA" sz="900" dirty="0"/>
        </a:p>
      </dgm:t>
    </dgm:pt>
    <dgm:pt modelId="{370DCAA7-3E46-4ED0-A4D3-57911615A1D3}" type="parTrans" cxnId="{0CCEDC99-2CDD-44B3-8BB8-AA73F43B1FE2}">
      <dgm:prSet/>
      <dgm:spPr/>
      <dgm:t>
        <a:bodyPr/>
        <a:lstStyle/>
        <a:p>
          <a:endParaRPr lang="en-CA"/>
        </a:p>
      </dgm:t>
    </dgm:pt>
    <dgm:pt modelId="{41C34416-47FB-400F-B5BE-8E9AE7ABAD7E}" type="sibTrans" cxnId="{0CCEDC99-2CDD-44B3-8BB8-AA73F43B1FE2}">
      <dgm:prSet/>
      <dgm:spPr/>
      <dgm:t>
        <a:bodyPr/>
        <a:lstStyle/>
        <a:p>
          <a:endParaRPr lang="en-CA"/>
        </a:p>
      </dgm:t>
    </dgm:pt>
    <dgm:pt modelId="{23D25562-0F5A-40BB-B625-7B5BF57168B8}">
      <dgm:prSet custT="1"/>
      <dgm:spPr/>
      <dgm:t>
        <a:bodyPr/>
        <a:lstStyle/>
        <a:p>
          <a:endParaRPr lang="en-CA" sz="2000" dirty="0"/>
        </a:p>
      </dgm:t>
    </dgm:pt>
    <dgm:pt modelId="{F01E95B4-3AD5-4340-956E-65FFB82C7B36}" type="parTrans" cxnId="{D5EA8765-8112-4AE7-815E-EEE56647A578}">
      <dgm:prSet/>
      <dgm:spPr/>
      <dgm:t>
        <a:bodyPr/>
        <a:lstStyle/>
        <a:p>
          <a:endParaRPr lang="en-CA"/>
        </a:p>
      </dgm:t>
    </dgm:pt>
    <dgm:pt modelId="{940DBE19-14E8-45FD-B0CE-9C0F7DE91A0E}" type="sibTrans" cxnId="{D5EA8765-8112-4AE7-815E-EEE56647A578}">
      <dgm:prSet/>
      <dgm:spPr/>
      <dgm:t>
        <a:bodyPr/>
        <a:lstStyle/>
        <a:p>
          <a:endParaRPr lang="en-CA"/>
        </a:p>
      </dgm:t>
    </dgm:pt>
    <dgm:pt modelId="{9D74D355-75E2-4153-AC6D-0779494C56F3}">
      <dgm:prSet/>
      <dgm:spPr/>
      <dgm:t>
        <a:bodyPr/>
        <a:lstStyle/>
        <a:p>
          <a:endParaRPr lang="en-CA" sz="900" dirty="0"/>
        </a:p>
      </dgm:t>
    </dgm:pt>
    <dgm:pt modelId="{25268475-AEEF-4A8B-A36D-29A99AD1F225}" type="parTrans" cxnId="{4B495EA2-7F4B-4EEF-963F-8B6DFBBB92DB}">
      <dgm:prSet/>
      <dgm:spPr/>
      <dgm:t>
        <a:bodyPr/>
        <a:lstStyle/>
        <a:p>
          <a:endParaRPr lang="en-CA"/>
        </a:p>
      </dgm:t>
    </dgm:pt>
    <dgm:pt modelId="{C7C2108A-4CAE-4A34-9EF7-F6AB2EA49941}" type="sibTrans" cxnId="{4B495EA2-7F4B-4EEF-963F-8B6DFBBB92DB}">
      <dgm:prSet/>
      <dgm:spPr/>
      <dgm:t>
        <a:bodyPr/>
        <a:lstStyle/>
        <a:p>
          <a:endParaRPr lang="en-CA"/>
        </a:p>
      </dgm:t>
    </dgm:pt>
    <dgm:pt modelId="{6E741AD0-80EE-45E4-A236-D9C41EE3DC1D}">
      <dgm:prSet custT="1"/>
      <dgm:spPr/>
      <dgm:t>
        <a:bodyPr/>
        <a:lstStyle/>
        <a:p>
          <a:endParaRPr lang="en-CA" sz="2000" dirty="0"/>
        </a:p>
      </dgm:t>
    </dgm:pt>
    <dgm:pt modelId="{F20C6D0F-1A03-4BEB-9E03-BC70955A82C7}" type="parTrans" cxnId="{BDEA05FD-A200-42D0-865A-76C122A0AFBF}">
      <dgm:prSet/>
      <dgm:spPr/>
      <dgm:t>
        <a:bodyPr/>
        <a:lstStyle/>
        <a:p>
          <a:endParaRPr lang="en-CA"/>
        </a:p>
      </dgm:t>
    </dgm:pt>
    <dgm:pt modelId="{8AFF05E5-0B32-4BBB-81DC-E14163B44E08}" type="sibTrans" cxnId="{BDEA05FD-A200-42D0-865A-76C122A0AFBF}">
      <dgm:prSet/>
      <dgm:spPr/>
      <dgm:t>
        <a:bodyPr/>
        <a:lstStyle/>
        <a:p>
          <a:endParaRPr lang="en-CA"/>
        </a:p>
      </dgm:t>
    </dgm:pt>
    <dgm:pt modelId="{418AF1D4-E8AA-4F1C-85E0-BA147A09C6E0}">
      <dgm:prSet custT="1"/>
      <dgm:spPr/>
      <dgm:t>
        <a:bodyPr/>
        <a:lstStyle/>
        <a:p>
          <a:endParaRPr lang="en-CA" sz="2000" dirty="0"/>
        </a:p>
      </dgm:t>
    </dgm:pt>
    <dgm:pt modelId="{1793B1DE-F9C5-4D0C-9799-23784A312ADB}" type="parTrans" cxnId="{8F16D9A0-87CC-4B5A-9584-08DDC4FBD13C}">
      <dgm:prSet/>
      <dgm:spPr/>
      <dgm:t>
        <a:bodyPr/>
        <a:lstStyle/>
        <a:p>
          <a:endParaRPr lang="en-CA"/>
        </a:p>
      </dgm:t>
    </dgm:pt>
    <dgm:pt modelId="{548225BF-C28B-4B0F-917B-B99324F7A993}" type="sibTrans" cxnId="{8F16D9A0-87CC-4B5A-9584-08DDC4FBD13C}">
      <dgm:prSet/>
      <dgm:spPr/>
      <dgm:t>
        <a:bodyPr/>
        <a:lstStyle/>
        <a:p>
          <a:endParaRPr lang="en-CA"/>
        </a:p>
      </dgm:t>
    </dgm:pt>
    <dgm:pt modelId="{4921457B-C38A-41F2-85A7-9DF6C48ED803}" type="pres">
      <dgm:prSet presAssocID="{A2C46660-6E43-48C6-A6BF-5D63C472B590}" presName="linear" presStyleCnt="0">
        <dgm:presLayoutVars>
          <dgm:animLvl val="lvl"/>
          <dgm:resizeHandles val="exact"/>
        </dgm:presLayoutVars>
      </dgm:prSet>
      <dgm:spPr/>
      <dgm:t>
        <a:bodyPr/>
        <a:lstStyle/>
        <a:p>
          <a:endParaRPr lang="en-US"/>
        </a:p>
      </dgm:t>
    </dgm:pt>
    <dgm:pt modelId="{E969952E-B25E-42EB-807B-E6E37EAFE0A0}" type="pres">
      <dgm:prSet presAssocID="{36556C94-62D3-4B10-B7A2-2EE78E1F9CA0}" presName="parentText" presStyleLbl="node1" presStyleIdx="0" presStyleCnt="1" custScaleY="545029" custLinFactNeighborX="9" custLinFactNeighborY="53606">
        <dgm:presLayoutVars>
          <dgm:chMax val="0"/>
          <dgm:bulletEnabled val="1"/>
        </dgm:presLayoutVars>
      </dgm:prSet>
      <dgm:spPr/>
      <dgm:t>
        <a:bodyPr/>
        <a:lstStyle/>
        <a:p>
          <a:endParaRPr lang="en-US"/>
        </a:p>
      </dgm:t>
    </dgm:pt>
    <dgm:pt modelId="{8B9DDB60-0474-4827-8EBE-66CBCC90B575}" type="pres">
      <dgm:prSet presAssocID="{36556C94-62D3-4B10-B7A2-2EE78E1F9CA0}" presName="childText" presStyleLbl="revTx" presStyleIdx="0" presStyleCnt="1" custScaleY="96298" custLinFactNeighborX="384" custLinFactNeighborY="19050">
        <dgm:presLayoutVars>
          <dgm:bulletEnabled val="1"/>
        </dgm:presLayoutVars>
      </dgm:prSet>
      <dgm:spPr/>
      <dgm:t>
        <a:bodyPr/>
        <a:lstStyle/>
        <a:p>
          <a:endParaRPr lang="en-US"/>
        </a:p>
      </dgm:t>
    </dgm:pt>
  </dgm:ptLst>
  <dgm:cxnLst>
    <dgm:cxn modelId="{065F94D9-A404-4DEF-99BB-8DB485FE36CC}" type="presOf" srcId="{23D25562-0F5A-40BB-B625-7B5BF57168B8}" destId="{8B9DDB60-0474-4827-8EBE-66CBCC90B575}" srcOrd="0" destOrd="3" presId="urn:microsoft.com/office/officeart/2005/8/layout/vList2"/>
    <dgm:cxn modelId="{4B495EA2-7F4B-4EEF-963F-8B6DFBBB92DB}" srcId="{36556C94-62D3-4B10-B7A2-2EE78E1F9CA0}" destId="{9D74D355-75E2-4153-AC6D-0779494C56F3}" srcOrd="4" destOrd="0" parTransId="{25268475-AEEF-4A8B-A36D-29A99AD1F225}" sibTransId="{C7C2108A-4CAE-4A34-9EF7-F6AB2EA49941}"/>
    <dgm:cxn modelId="{0CCEDC99-2CDD-44B3-8BB8-AA73F43B1FE2}" srcId="{36556C94-62D3-4B10-B7A2-2EE78E1F9CA0}" destId="{E4F70B06-D1D3-4C11-9FC0-B24BA709EB51}" srcOrd="5" destOrd="0" parTransId="{370DCAA7-3E46-4ED0-A4D3-57911615A1D3}" sibTransId="{41C34416-47FB-400F-B5BE-8E9AE7ABAD7E}"/>
    <dgm:cxn modelId="{E6ABA4D9-F1A9-4420-AF08-16CC72917F41}" srcId="{A2C46660-6E43-48C6-A6BF-5D63C472B590}" destId="{36556C94-62D3-4B10-B7A2-2EE78E1F9CA0}" srcOrd="0" destOrd="0" parTransId="{93FDD9D8-F3A5-4359-891C-7B6290F3496E}" sibTransId="{6679521E-B7B2-46E9-AE4B-3BAEEE9D0623}"/>
    <dgm:cxn modelId="{C5DCB7B8-4DAB-483E-BE9C-3D017459BE45}" type="presOf" srcId="{A2C46660-6E43-48C6-A6BF-5D63C472B590}" destId="{4921457B-C38A-41F2-85A7-9DF6C48ED803}" srcOrd="0" destOrd="0" presId="urn:microsoft.com/office/officeart/2005/8/layout/vList2"/>
    <dgm:cxn modelId="{23B8B600-1B8F-45B8-9342-F88536BEFA86}" type="presOf" srcId="{E4F70B06-D1D3-4C11-9FC0-B24BA709EB51}" destId="{8B9DDB60-0474-4827-8EBE-66CBCC90B575}" srcOrd="0" destOrd="5" presId="urn:microsoft.com/office/officeart/2005/8/layout/vList2"/>
    <dgm:cxn modelId="{85FC4684-7F48-47E0-8103-77EB18112193}" type="presOf" srcId="{418AF1D4-E8AA-4F1C-85E0-BA147A09C6E0}" destId="{8B9DDB60-0474-4827-8EBE-66CBCC90B575}" srcOrd="0" destOrd="1" presId="urn:microsoft.com/office/officeart/2005/8/layout/vList2"/>
    <dgm:cxn modelId="{F29688C2-C549-4B9B-904C-10A17E7F7506}" type="presOf" srcId="{6E741AD0-80EE-45E4-A236-D9C41EE3DC1D}" destId="{8B9DDB60-0474-4827-8EBE-66CBCC90B575}" srcOrd="0" destOrd="2" presId="urn:microsoft.com/office/officeart/2005/8/layout/vList2"/>
    <dgm:cxn modelId="{6FCD8286-E77F-4FFA-9C4A-909E0C3548B0}" type="presOf" srcId="{36556C94-62D3-4B10-B7A2-2EE78E1F9CA0}" destId="{E969952E-B25E-42EB-807B-E6E37EAFE0A0}" srcOrd="0" destOrd="0" presId="urn:microsoft.com/office/officeart/2005/8/layout/vList2"/>
    <dgm:cxn modelId="{8F16D9A0-87CC-4B5A-9584-08DDC4FBD13C}" srcId="{36556C94-62D3-4B10-B7A2-2EE78E1F9CA0}" destId="{418AF1D4-E8AA-4F1C-85E0-BA147A09C6E0}" srcOrd="1" destOrd="0" parTransId="{1793B1DE-F9C5-4D0C-9799-23784A312ADB}" sibTransId="{548225BF-C28B-4B0F-917B-B99324F7A993}"/>
    <dgm:cxn modelId="{A0BDCDC4-3A52-45D9-8684-A9F56BCD336F}" type="presOf" srcId="{9D74D355-75E2-4153-AC6D-0779494C56F3}" destId="{8B9DDB60-0474-4827-8EBE-66CBCC90B575}" srcOrd="0" destOrd="4" presId="urn:microsoft.com/office/officeart/2005/8/layout/vList2"/>
    <dgm:cxn modelId="{63FD347E-E7A2-4517-B280-6414D3AB1E3D}" srcId="{36556C94-62D3-4B10-B7A2-2EE78E1F9CA0}" destId="{19C7354D-EA35-4A9F-945F-5F3DA42AEB3F}" srcOrd="0" destOrd="0" parTransId="{93F3A195-9189-450D-986D-A4AAF30CE807}" sibTransId="{31947172-C1B3-4479-BE05-315C3AD3E1F9}"/>
    <dgm:cxn modelId="{D5EA8765-8112-4AE7-815E-EEE56647A578}" srcId="{36556C94-62D3-4B10-B7A2-2EE78E1F9CA0}" destId="{23D25562-0F5A-40BB-B625-7B5BF57168B8}" srcOrd="3" destOrd="0" parTransId="{F01E95B4-3AD5-4340-956E-65FFB82C7B36}" sibTransId="{940DBE19-14E8-45FD-B0CE-9C0F7DE91A0E}"/>
    <dgm:cxn modelId="{F1AF2596-9879-4089-A6F2-C690CEEE66AD}" type="presOf" srcId="{19C7354D-EA35-4A9F-945F-5F3DA42AEB3F}" destId="{8B9DDB60-0474-4827-8EBE-66CBCC90B575}" srcOrd="0" destOrd="0" presId="urn:microsoft.com/office/officeart/2005/8/layout/vList2"/>
    <dgm:cxn modelId="{BDEA05FD-A200-42D0-865A-76C122A0AFBF}" srcId="{36556C94-62D3-4B10-B7A2-2EE78E1F9CA0}" destId="{6E741AD0-80EE-45E4-A236-D9C41EE3DC1D}" srcOrd="2" destOrd="0" parTransId="{F20C6D0F-1A03-4BEB-9E03-BC70955A82C7}" sibTransId="{8AFF05E5-0B32-4BBB-81DC-E14163B44E08}"/>
    <dgm:cxn modelId="{F6870402-E6BA-4479-806B-AF3230A6F979}" type="presParOf" srcId="{4921457B-C38A-41F2-85A7-9DF6C48ED803}" destId="{E969952E-B25E-42EB-807B-E6E37EAFE0A0}" srcOrd="0" destOrd="0" presId="urn:microsoft.com/office/officeart/2005/8/layout/vList2"/>
    <dgm:cxn modelId="{37B25D6B-33E4-4E1D-ABFD-6A5881EBFA04}" type="presParOf" srcId="{4921457B-C38A-41F2-85A7-9DF6C48ED803}" destId="{8B9DDB60-0474-4827-8EBE-66CBCC90B57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C46660-6E43-48C6-A6BF-5D63C472B59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6556C94-62D3-4B10-B7A2-2EE78E1F9CA0}">
      <dgm:prSet custT="1"/>
      <dgm:spPr/>
      <dgm:t>
        <a:bodyPr/>
        <a:lstStyle/>
        <a:p>
          <a:r>
            <a:rPr lang="en-CA" sz="2400" dirty="0"/>
            <a:t>Adversarial Patch</a:t>
          </a:r>
        </a:p>
      </dgm:t>
    </dgm:pt>
    <dgm:pt modelId="{93FDD9D8-F3A5-4359-891C-7B6290F3496E}" type="parTrans" cxnId="{E6ABA4D9-F1A9-4420-AF08-16CC72917F41}">
      <dgm:prSet/>
      <dgm:spPr/>
      <dgm:t>
        <a:bodyPr/>
        <a:lstStyle/>
        <a:p>
          <a:endParaRPr lang="en-CA"/>
        </a:p>
      </dgm:t>
    </dgm:pt>
    <dgm:pt modelId="{6679521E-B7B2-46E9-AE4B-3BAEEE9D0623}" type="sibTrans" cxnId="{E6ABA4D9-F1A9-4420-AF08-16CC72917F41}">
      <dgm:prSet/>
      <dgm:spPr/>
      <dgm:t>
        <a:bodyPr/>
        <a:lstStyle/>
        <a:p>
          <a:endParaRPr lang="en-CA"/>
        </a:p>
      </dgm:t>
    </dgm:pt>
    <dgm:pt modelId="{19C7354D-EA35-4A9F-945F-5F3DA42AEB3F}">
      <dgm:prSet custT="1"/>
      <dgm:spPr/>
      <dgm:t>
        <a:bodyPr/>
        <a:lstStyle/>
        <a:p>
          <a:endParaRPr lang="en-CA" sz="2000" dirty="0"/>
        </a:p>
      </dgm:t>
    </dgm:pt>
    <dgm:pt modelId="{93F3A195-9189-450D-986D-A4AAF30CE807}" type="parTrans" cxnId="{63FD347E-E7A2-4517-B280-6414D3AB1E3D}">
      <dgm:prSet/>
      <dgm:spPr/>
      <dgm:t>
        <a:bodyPr/>
        <a:lstStyle/>
        <a:p>
          <a:endParaRPr lang="en-CA"/>
        </a:p>
      </dgm:t>
    </dgm:pt>
    <dgm:pt modelId="{31947172-C1B3-4479-BE05-315C3AD3E1F9}" type="sibTrans" cxnId="{63FD347E-E7A2-4517-B280-6414D3AB1E3D}">
      <dgm:prSet/>
      <dgm:spPr/>
      <dgm:t>
        <a:bodyPr/>
        <a:lstStyle/>
        <a:p>
          <a:endParaRPr lang="en-CA"/>
        </a:p>
      </dgm:t>
    </dgm:pt>
    <dgm:pt modelId="{E4F70B06-D1D3-4C11-9FC0-B24BA709EB51}">
      <dgm:prSet/>
      <dgm:spPr/>
      <dgm:t>
        <a:bodyPr/>
        <a:lstStyle/>
        <a:p>
          <a:endParaRPr lang="en-CA" sz="900" dirty="0"/>
        </a:p>
      </dgm:t>
    </dgm:pt>
    <dgm:pt modelId="{370DCAA7-3E46-4ED0-A4D3-57911615A1D3}" type="parTrans" cxnId="{0CCEDC99-2CDD-44B3-8BB8-AA73F43B1FE2}">
      <dgm:prSet/>
      <dgm:spPr/>
      <dgm:t>
        <a:bodyPr/>
        <a:lstStyle/>
        <a:p>
          <a:endParaRPr lang="en-CA"/>
        </a:p>
      </dgm:t>
    </dgm:pt>
    <dgm:pt modelId="{41C34416-47FB-400F-B5BE-8E9AE7ABAD7E}" type="sibTrans" cxnId="{0CCEDC99-2CDD-44B3-8BB8-AA73F43B1FE2}">
      <dgm:prSet/>
      <dgm:spPr/>
      <dgm:t>
        <a:bodyPr/>
        <a:lstStyle/>
        <a:p>
          <a:endParaRPr lang="en-CA"/>
        </a:p>
      </dgm:t>
    </dgm:pt>
    <dgm:pt modelId="{23D25562-0F5A-40BB-B625-7B5BF57168B8}">
      <dgm:prSet custT="1"/>
      <dgm:spPr/>
      <dgm:t>
        <a:bodyPr/>
        <a:lstStyle/>
        <a:p>
          <a:endParaRPr lang="en-CA" sz="2000" dirty="0"/>
        </a:p>
      </dgm:t>
    </dgm:pt>
    <dgm:pt modelId="{F01E95B4-3AD5-4340-956E-65FFB82C7B36}" type="parTrans" cxnId="{D5EA8765-8112-4AE7-815E-EEE56647A578}">
      <dgm:prSet/>
      <dgm:spPr/>
      <dgm:t>
        <a:bodyPr/>
        <a:lstStyle/>
        <a:p>
          <a:endParaRPr lang="en-CA"/>
        </a:p>
      </dgm:t>
    </dgm:pt>
    <dgm:pt modelId="{940DBE19-14E8-45FD-B0CE-9C0F7DE91A0E}" type="sibTrans" cxnId="{D5EA8765-8112-4AE7-815E-EEE56647A578}">
      <dgm:prSet/>
      <dgm:spPr/>
      <dgm:t>
        <a:bodyPr/>
        <a:lstStyle/>
        <a:p>
          <a:endParaRPr lang="en-CA"/>
        </a:p>
      </dgm:t>
    </dgm:pt>
    <dgm:pt modelId="{9D74D355-75E2-4153-AC6D-0779494C56F3}">
      <dgm:prSet/>
      <dgm:spPr/>
      <dgm:t>
        <a:bodyPr/>
        <a:lstStyle/>
        <a:p>
          <a:endParaRPr lang="en-CA" sz="900" dirty="0"/>
        </a:p>
      </dgm:t>
    </dgm:pt>
    <dgm:pt modelId="{25268475-AEEF-4A8B-A36D-29A99AD1F225}" type="parTrans" cxnId="{4B495EA2-7F4B-4EEF-963F-8B6DFBBB92DB}">
      <dgm:prSet/>
      <dgm:spPr/>
      <dgm:t>
        <a:bodyPr/>
        <a:lstStyle/>
        <a:p>
          <a:endParaRPr lang="en-CA"/>
        </a:p>
      </dgm:t>
    </dgm:pt>
    <dgm:pt modelId="{C7C2108A-4CAE-4A34-9EF7-F6AB2EA49941}" type="sibTrans" cxnId="{4B495EA2-7F4B-4EEF-963F-8B6DFBBB92DB}">
      <dgm:prSet/>
      <dgm:spPr/>
      <dgm:t>
        <a:bodyPr/>
        <a:lstStyle/>
        <a:p>
          <a:endParaRPr lang="en-CA"/>
        </a:p>
      </dgm:t>
    </dgm:pt>
    <dgm:pt modelId="{6E741AD0-80EE-45E4-A236-D9C41EE3DC1D}">
      <dgm:prSet custT="1"/>
      <dgm:spPr/>
      <dgm:t>
        <a:bodyPr/>
        <a:lstStyle/>
        <a:p>
          <a:endParaRPr lang="en-CA" sz="2000" dirty="0"/>
        </a:p>
      </dgm:t>
    </dgm:pt>
    <dgm:pt modelId="{F20C6D0F-1A03-4BEB-9E03-BC70955A82C7}" type="parTrans" cxnId="{BDEA05FD-A200-42D0-865A-76C122A0AFBF}">
      <dgm:prSet/>
      <dgm:spPr/>
      <dgm:t>
        <a:bodyPr/>
        <a:lstStyle/>
        <a:p>
          <a:endParaRPr lang="en-CA"/>
        </a:p>
      </dgm:t>
    </dgm:pt>
    <dgm:pt modelId="{8AFF05E5-0B32-4BBB-81DC-E14163B44E08}" type="sibTrans" cxnId="{BDEA05FD-A200-42D0-865A-76C122A0AFBF}">
      <dgm:prSet/>
      <dgm:spPr/>
      <dgm:t>
        <a:bodyPr/>
        <a:lstStyle/>
        <a:p>
          <a:endParaRPr lang="en-CA"/>
        </a:p>
      </dgm:t>
    </dgm:pt>
    <dgm:pt modelId="{418AF1D4-E8AA-4F1C-85E0-BA147A09C6E0}">
      <dgm:prSet custT="1"/>
      <dgm:spPr/>
      <dgm:t>
        <a:bodyPr/>
        <a:lstStyle/>
        <a:p>
          <a:endParaRPr lang="en-CA" sz="2000" dirty="0"/>
        </a:p>
      </dgm:t>
    </dgm:pt>
    <dgm:pt modelId="{1793B1DE-F9C5-4D0C-9799-23784A312ADB}" type="parTrans" cxnId="{8F16D9A0-87CC-4B5A-9584-08DDC4FBD13C}">
      <dgm:prSet/>
      <dgm:spPr/>
      <dgm:t>
        <a:bodyPr/>
        <a:lstStyle/>
        <a:p>
          <a:endParaRPr lang="en-CA"/>
        </a:p>
      </dgm:t>
    </dgm:pt>
    <dgm:pt modelId="{548225BF-C28B-4B0F-917B-B99324F7A993}" type="sibTrans" cxnId="{8F16D9A0-87CC-4B5A-9584-08DDC4FBD13C}">
      <dgm:prSet/>
      <dgm:spPr/>
      <dgm:t>
        <a:bodyPr/>
        <a:lstStyle/>
        <a:p>
          <a:endParaRPr lang="en-CA"/>
        </a:p>
      </dgm:t>
    </dgm:pt>
    <dgm:pt modelId="{4921457B-C38A-41F2-85A7-9DF6C48ED803}" type="pres">
      <dgm:prSet presAssocID="{A2C46660-6E43-48C6-A6BF-5D63C472B590}" presName="linear" presStyleCnt="0">
        <dgm:presLayoutVars>
          <dgm:animLvl val="lvl"/>
          <dgm:resizeHandles val="exact"/>
        </dgm:presLayoutVars>
      </dgm:prSet>
      <dgm:spPr/>
      <dgm:t>
        <a:bodyPr/>
        <a:lstStyle/>
        <a:p>
          <a:endParaRPr lang="en-US"/>
        </a:p>
      </dgm:t>
    </dgm:pt>
    <dgm:pt modelId="{E969952E-B25E-42EB-807B-E6E37EAFE0A0}" type="pres">
      <dgm:prSet presAssocID="{36556C94-62D3-4B10-B7A2-2EE78E1F9CA0}" presName="parentText" presStyleLbl="node1" presStyleIdx="0" presStyleCnt="1" custScaleY="545029" custLinFactNeighborX="9" custLinFactNeighborY="53606">
        <dgm:presLayoutVars>
          <dgm:chMax val="0"/>
          <dgm:bulletEnabled val="1"/>
        </dgm:presLayoutVars>
      </dgm:prSet>
      <dgm:spPr/>
      <dgm:t>
        <a:bodyPr/>
        <a:lstStyle/>
        <a:p>
          <a:endParaRPr lang="en-US"/>
        </a:p>
      </dgm:t>
    </dgm:pt>
    <dgm:pt modelId="{8B9DDB60-0474-4827-8EBE-66CBCC90B575}" type="pres">
      <dgm:prSet presAssocID="{36556C94-62D3-4B10-B7A2-2EE78E1F9CA0}" presName="childText" presStyleLbl="revTx" presStyleIdx="0" presStyleCnt="1" custScaleY="96298" custLinFactNeighborX="384" custLinFactNeighborY="19050">
        <dgm:presLayoutVars>
          <dgm:bulletEnabled val="1"/>
        </dgm:presLayoutVars>
      </dgm:prSet>
      <dgm:spPr/>
      <dgm:t>
        <a:bodyPr/>
        <a:lstStyle/>
        <a:p>
          <a:endParaRPr lang="en-US"/>
        </a:p>
      </dgm:t>
    </dgm:pt>
  </dgm:ptLst>
  <dgm:cxnLst>
    <dgm:cxn modelId="{065F94D9-A404-4DEF-99BB-8DB485FE36CC}" type="presOf" srcId="{23D25562-0F5A-40BB-B625-7B5BF57168B8}" destId="{8B9DDB60-0474-4827-8EBE-66CBCC90B575}" srcOrd="0" destOrd="3" presId="urn:microsoft.com/office/officeart/2005/8/layout/vList2"/>
    <dgm:cxn modelId="{4B495EA2-7F4B-4EEF-963F-8B6DFBBB92DB}" srcId="{36556C94-62D3-4B10-B7A2-2EE78E1F9CA0}" destId="{9D74D355-75E2-4153-AC6D-0779494C56F3}" srcOrd="4" destOrd="0" parTransId="{25268475-AEEF-4A8B-A36D-29A99AD1F225}" sibTransId="{C7C2108A-4CAE-4A34-9EF7-F6AB2EA49941}"/>
    <dgm:cxn modelId="{0CCEDC99-2CDD-44B3-8BB8-AA73F43B1FE2}" srcId="{36556C94-62D3-4B10-B7A2-2EE78E1F9CA0}" destId="{E4F70B06-D1D3-4C11-9FC0-B24BA709EB51}" srcOrd="5" destOrd="0" parTransId="{370DCAA7-3E46-4ED0-A4D3-57911615A1D3}" sibTransId="{41C34416-47FB-400F-B5BE-8E9AE7ABAD7E}"/>
    <dgm:cxn modelId="{E6ABA4D9-F1A9-4420-AF08-16CC72917F41}" srcId="{A2C46660-6E43-48C6-A6BF-5D63C472B590}" destId="{36556C94-62D3-4B10-B7A2-2EE78E1F9CA0}" srcOrd="0" destOrd="0" parTransId="{93FDD9D8-F3A5-4359-891C-7B6290F3496E}" sibTransId="{6679521E-B7B2-46E9-AE4B-3BAEEE9D0623}"/>
    <dgm:cxn modelId="{C5DCB7B8-4DAB-483E-BE9C-3D017459BE45}" type="presOf" srcId="{A2C46660-6E43-48C6-A6BF-5D63C472B590}" destId="{4921457B-C38A-41F2-85A7-9DF6C48ED803}" srcOrd="0" destOrd="0" presId="urn:microsoft.com/office/officeart/2005/8/layout/vList2"/>
    <dgm:cxn modelId="{23B8B600-1B8F-45B8-9342-F88536BEFA86}" type="presOf" srcId="{E4F70B06-D1D3-4C11-9FC0-B24BA709EB51}" destId="{8B9DDB60-0474-4827-8EBE-66CBCC90B575}" srcOrd="0" destOrd="5" presId="urn:microsoft.com/office/officeart/2005/8/layout/vList2"/>
    <dgm:cxn modelId="{85FC4684-7F48-47E0-8103-77EB18112193}" type="presOf" srcId="{418AF1D4-E8AA-4F1C-85E0-BA147A09C6E0}" destId="{8B9DDB60-0474-4827-8EBE-66CBCC90B575}" srcOrd="0" destOrd="1" presId="urn:microsoft.com/office/officeart/2005/8/layout/vList2"/>
    <dgm:cxn modelId="{F29688C2-C549-4B9B-904C-10A17E7F7506}" type="presOf" srcId="{6E741AD0-80EE-45E4-A236-D9C41EE3DC1D}" destId="{8B9DDB60-0474-4827-8EBE-66CBCC90B575}" srcOrd="0" destOrd="2" presId="urn:microsoft.com/office/officeart/2005/8/layout/vList2"/>
    <dgm:cxn modelId="{6FCD8286-E77F-4FFA-9C4A-909E0C3548B0}" type="presOf" srcId="{36556C94-62D3-4B10-B7A2-2EE78E1F9CA0}" destId="{E969952E-B25E-42EB-807B-E6E37EAFE0A0}" srcOrd="0" destOrd="0" presId="urn:microsoft.com/office/officeart/2005/8/layout/vList2"/>
    <dgm:cxn modelId="{8F16D9A0-87CC-4B5A-9584-08DDC4FBD13C}" srcId="{36556C94-62D3-4B10-B7A2-2EE78E1F9CA0}" destId="{418AF1D4-E8AA-4F1C-85E0-BA147A09C6E0}" srcOrd="1" destOrd="0" parTransId="{1793B1DE-F9C5-4D0C-9799-23784A312ADB}" sibTransId="{548225BF-C28B-4B0F-917B-B99324F7A993}"/>
    <dgm:cxn modelId="{A0BDCDC4-3A52-45D9-8684-A9F56BCD336F}" type="presOf" srcId="{9D74D355-75E2-4153-AC6D-0779494C56F3}" destId="{8B9DDB60-0474-4827-8EBE-66CBCC90B575}" srcOrd="0" destOrd="4" presId="urn:microsoft.com/office/officeart/2005/8/layout/vList2"/>
    <dgm:cxn modelId="{63FD347E-E7A2-4517-B280-6414D3AB1E3D}" srcId="{36556C94-62D3-4B10-B7A2-2EE78E1F9CA0}" destId="{19C7354D-EA35-4A9F-945F-5F3DA42AEB3F}" srcOrd="0" destOrd="0" parTransId="{93F3A195-9189-450D-986D-A4AAF30CE807}" sibTransId="{31947172-C1B3-4479-BE05-315C3AD3E1F9}"/>
    <dgm:cxn modelId="{D5EA8765-8112-4AE7-815E-EEE56647A578}" srcId="{36556C94-62D3-4B10-B7A2-2EE78E1F9CA0}" destId="{23D25562-0F5A-40BB-B625-7B5BF57168B8}" srcOrd="3" destOrd="0" parTransId="{F01E95B4-3AD5-4340-956E-65FFB82C7B36}" sibTransId="{940DBE19-14E8-45FD-B0CE-9C0F7DE91A0E}"/>
    <dgm:cxn modelId="{F1AF2596-9879-4089-A6F2-C690CEEE66AD}" type="presOf" srcId="{19C7354D-EA35-4A9F-945F-5F3DA42AEB3F}" destId="{8B9DDB60-0474-4827-8EBE-66CBCC90B575}" srcOrd="0" destOrd="0" presId="urn:microsoft.com/office/officeart/2005/8/layout/vList2"/>
    <dgm:cxn modelId="{BDEA05FD-A200-42D0-865A-76C122A0AFBF}" srcId="{36556C94-62D3-4B10-B7A2-2EE78E1F9CA0}" destId="{6E741AD0-80EE-45E4-A236-D9C41EE3DC1D}" srcOrd="2" destOrd="0" parTransId="{F20C6D0F-1A03-4BEB-9E03-BC70955A82C7}" sibTransId="{8AFF05E5-0B32-4BBB-81DC-E14163B44E08}"/>
    <dgm:cxn modelId="{F6870402-E6BA-4479-806B-AF3230A6F979}" type="presParOf" srcId="{4921457B-C38A-41F2-85A7-9DF6C48ED803}" destId="{E969952E-B25E-42EB-807B-E6E37EAFE0A0}" srcOrd="0" destOrd="0" presId="urn:microsoft.com/office/officeart/2005/8/layout/vList2"/>
    <dgm:cxn modelId="{37B25D6B-33E4-4E1D-ABFD-6A5881EBFA04}" type="presParOf" srcId="{4921457B-C38A-41F2-85A7-9DF6C48ED803}" destId="{8B9DDB60-0474-4827-8EBE-66CBCC90B57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C46660-6E43-48C6-A6BF-5D63C472B590}"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36556C94-62D3-4B10-B7A2-2EE78E1F9CA0}">
      <dgm:prSet custT="1"/>
      <dgm:spPr/>
      <dgm:t>
        <a:bodyPr/>
        <a:lstStyle/>
        <a:p>
          <a:r>
            <a:rPr lang="en-CA" sz="2400" dirty="0"/>
            <a:t>Changing environments and user behaviour</a:t>
          </a:r>
        </a:p>
      </dgm:t>
    </dgm:pt>
    <dgm:pt modelId="{93FDD9D8-F3A5-4359-891C-7B6290F3496E}" type="parTrans" cxnId="{E6ABA4D9-F1A9-4420-AF08-16CC72917F41}">
      <dgm:prSet/>
      <dgm:spPr/>
      <dgm:t>
        <a:bodyPr/>
        <a:lstStyle/>
        <a:p>
          <a:endParaRPr lang="en-CA"/>
        </a:p>
      </dgm:t>
    </dgm:pt>
    <dgm:pt modelId="{6679521E-B7B2-46E9-AE4B-3BAEEE9D0623}" type="sibTrans" cxnId="{E6ABA4D9-F1A9-4420-AF08-16CC72917F41}">
      <dgm:prSet/>
      <dgm:spPr/>
      <dgm:t>
        <a:bodyPr/>
        <a:lstStyle/>
        <a:p>
          <a:endParaRPr lang="en-CA"/>
        </a:p>
      </dgm:t>
    </dgm:pt>
    <dgm:pt modelId="{19C7354D-EA35-4A9F-945F-5F3DA42AEB3F}">
      <dgm:prSet custT="1"/>
      <dgm:spPr/>
      <dgm:t>
        <a:bodyPr/>
        <a:lstStyle/>
        <a:p>
          <a:r>
            <a:rPr lang="en-US" sz="2000" dirty="0"/>
            <a:t>Microsoft Tay chatbot – learned profanity, hate speech from Twitter.</a:t>
          </a:r>
          <a:endParaRPr lang="en-CA" sz="2000" dirty="0"/>
        </a:p>
      </dgm:t>
    </dgm:pt>
    <dgm:pt modelId="{93F3A195-9189-450D-986D-A4AAF30CE807}" type="parTrans" cxnId="{63FD347E-E7A2-4517-B280-6414D3AB1E3D}">
      <dgm:prSet/>
      <dgm:spPr/>
      <dgm:t>
        <a:bodyPr/>
        <a:lstStyle/>
        <a:p>
          <a:endParaRPr lang="en-CA"/>
        </a:p>
      </dgm:t>
    </dgm:pt>
    <dgm:pt modelId="{31947172-C1B3-4479-BE05-315C3AD3E1F9}" type="sibTrans" cxnId="{63FD347E-E7A2-4517-B280-6414D3AB1E3D}">
      <dgm:prSet/>
      <dgm:spPr/>
      <dgm:t>
        <a:bodyPr/>
        <a:lstStyle/>
        <a:p>
          <a:endParaRPr lang="en-CA"/>
        </a:p>
      </dgm:t>
    </dgm:pt>
    <dgm:pt modelId="{E4F70B06-D1D3-4C11-9FC0-B24BA709EB51}">
      <dgm:prSet/>
      <dgm:spPr/>
      <dgm:t>
        <a:bodyPr/>
        <a:lstStyle/>
        <a:p>
          <a:endParaRPr lang="en-CA" sz="900" dirty="0"/>
        </a:p>
      </dgm:t>
    </dgm:pt>
    <dgm:pt modelId="{370DCAA7-3E46-4ED0-A4D3-57911615A1D3}" type="parTrans" cxnId="{0CCEDC99-2CDD-44B3-8BB8-AA73F43B1FE2}">
      <dgm:prSet/>
      <dgm:spPr/>
      <dgm:t>
        <a:bodyPr/>
        <a:lstStyle/>
        <a:p>
          <a:endParaRPr lang="en-CA"/>
        </a:p>
      </dgm:t>
    </dgm:pt>
    <dgm:pt modelId="{41C34416-47FB-400F-B5BE-8E9AE7ABAD7E}" type="sibTrans" cxnId="{0CCEDC99-2CDD-44B3-8BB8-AA73F43B1FE2}">
      <dgm:prSet/>
      <dgm:spPr/>
      <dgm:t>
        <a:bodyPr/>
        <a:lstStyle/>
        <a:p>
          <a:endParaRPr lang="en-CA"/>
        </a:p>
      </dgm:t>
    </dgm:pt>
    <dgm:pt modelId="{23D25562-0F5A-40BB-B625-7B5BF57168B8}">
      <dgm:prSet custT="1"/>
      <dgm:spPr/>
      <dgm:t>
        <a:bodyPr/>
        <a:lstStyle/>
        <a:p>
          <a:endParaRPr lang="en-CA" sz="2000" dirty="0"/>
        </a:p>
      </dgm:t>
    </dgm:pt>
    <dgm:pt modelId="{F01E95B4-3AD5-4340-956E-65FFB82C7B36}" type="parTrans" cxnId="{D5EA8765-8112-4AE7-815E-EEE56647A578}">
      <dgm:prSet/>
      <dgm:spPr/>
      <dgm:t>
        <a:bodyPr/>
        <a:lstStyle/>
        <a:p>
          <a:endParaRPr lang="en-CA"/>
        </a:p>
      </dgm:t>
    </dgm:pt>
    <dgm:pt modelId="{940DBE19-14E8-45FD-B0CE-9C0F7DE91A0E}" type="sibTrans" cxnId="{D5EA8765-8112-4AE7-815E-EEE56647A578}">
      <dgm:prSet/>
      <dgm:spPr/>
      <dgm:t>
        <a:bodyPr/>
        <a:lstStyle/>
        <a:p>
          <a:endParaRPr lang="en-CA"/>
        </a:p>
      </dgm:t>
    </dgm:pt>
    <dgm:pt modelId="{9D74D355-75E2-4153-AC6D-0779494C56F3}">
      <dgm:prSet/>
      <dgm:spPr/>
      <dgm:t>
        <a:bodyPr/>
        <a:lstStyle/>
        <a:p>
          <a:endParaRPr lang="en-CA" sz="900" dirty="0"/>
        </a:p>
      </dgm:t>
    </dgm:pt>
    <dgm:pt modelId="{25268475-AEEF-4A8B-A36D-29A99AD1F225}" type="parTrans" cxnId="{4B495EA2-7F4B-4EEF-963F-8B6DFBBB92DB}">
      <dgm:prSet/>
      <dgm:spPr/>
      <dgm:t>
        <a:bodyPr/>
        <a:lstStyle/>
        <a:p>
          <a:endParaRPr lang="en-CA"/>
        </a:p>
      </dgm:t>
    </dgm:pt>
    <dgm:pt modelId="{C7C2108A-4CAE-4A34-9EF7-F6AB2EA49941}" type="sibTrans" cxnId="{4B495EA2-7F4B-4EEF-963F-8B6DFBBB92DB}">
      <dgm:prSet/>
      <dgm:spPr/>
      <dgm:t>
        <a:bodyPr/>
        <a:lstStyle/>
        <a:p>
          <a:endParaRPr lang="en-CA"/>
        </a:p>
      </dgm:t>
    </dgm:pt>
    <dgm:pt modelId="{6E741AD0-80EE-45E4-A236-D9C41EE3DC1D}">
      <dgm:prSet custT="1"/>
      <dgm:spPr/>
      <dgm:t>
        <a:bodyPr/>
        <a:lstStyle/>
        <a:p>
          <a:endParaRPr lang="en-CA" sz="2000" dirty="0"/>
        </a:p>
      </dgm:t>
    </dgm:pt>
    <dgm:pt modelId="{F20C6D0F-1A03-4BEB-9E03-BC70955A82C7}" type="parTrans" cxnId="{BDEA05FD-A200-42D0-865A-76C122A0AFBF}">
      <dgm:prSet/>
      <dgm:spPr/>
      <dgm:t>
        <a:bodyPr/>
        <a:lstStyle/>
        <a:p>
          <a:endParaRPr lang="en-CA"/>
        </a:p>
      </dgm:t>
    </dgm:pt>
    <dgm:pt modelId="{8AFF05E5-0B32-4BBB-81DC-E14163B44E08}" type="sibTrans" cxnId="{BDEA05FD-A200-42D0-865A-76C122A0AFBF}">
      <dgm:prSet/>
      <dgm:spPr/>
      <dgm:t>
        <a:bodyPr/>
        <a:lstStyle/>
        <a:p>
          <a:endParaRPr lang="en-CA"/>
        </a:p>
      </dgm:t>
    </dgm:pt>
    <dgm:pt modelId="{418AF1D4-E8AA-4F1C-85E0-BA147A09C6E0}">
      <dgm:prSet custT="1"/>
      <dgm:spPr/>
      <dgm:t>
        <a:bodyPr/>
        <a:lstStyle/>
        <a:p>
          <a:endParaRPr lang="en-CA" sz="2000" dirty="0"/>
        </a:p>
      </dgm:t>
    </dgm:pt>
    <dgm:pt modelId="{1793B1DE-F9C5-4D0C-9799-23784A312ADB}" type="parTrans" cxnId="{8F16D9A0-87CC-4B5A-9584-08DDC4FBD13C}">
      <dgm:prSet/>
      <dgm:spPr/>
      <dgm:t>
        <a:bodyPr/>
        <a:lstStyle/>
        <a:p>
          <a:endParaRPr lang="en-CA"/>
        </a:p>
      </dgm:t>
    </dgm:pt>
    <dgm:pt modelId="{548225BF-C28B-4B0F-917B-B99324F7A993}" type="sibTrans" cxnId="{8F16D9A0-87CC-4B5A-9584-08DDC4FBD13C}">
      <dgm:prSet/>
      <dgm:spPr/>
      <dgm:t>
        <a:bodyPr/>
        <a:lstStyle/>
        <a:p>
          <a:endParaRPr lang="en-CA"/>
        </a:p>
      </dgm:t>
    </dgm:pt>
    <dgm:pt modelId="{FB9886F7-5AF6-4D8D-BB55-6F800EB8A3E0}">
      <dgm:prSet custT="1"/>
      <dgm:spPr/>
      <dgm:t>
        <a:bodyPr/>
        <a:lstStyle/>
        <a:p>
          <a:r>
            <a:rPr lang="en-US" sz="2000" dirty="0"/>
            <a:t>Broadcast of a soccer match with “ball tracking” went wrong when the AI spotted a bald referee and decided his head was the ball… all game long. </a:t>
          </a:r>
          <a:endParaRPr lang="en-CA" sz="2000" dirty="0"/>
        </a:p>
      </dgm:t>
    </dgm:pt>
    <dgm:pt modelId="{3977F99A-A43B-4DF4-8505-769CAB054949}" type="parTrans" cxnId="{9FDEE56C-BC7B-428B-B98E-4FDAFECFC6A2}">
      <dgm:prSet/>
      <dgm:spPr/>
    </dgm:pt>
    <dgm:pt modelId="{BB43F1A7-1F8E-4C21-8F2C-EEF5A279D30A}" type="sibTrans" cxnId="{9FDEE56C-BC7B-428B-B98E-4FDAFECFC6A2}">
      <dgm:prSet/>
      <dgm:spPr/>
    </dgm:pt>
    <dgm:pt modelId="{B815C3FA-B31E-42E8-8501-469AF491545B}">
      <dgm:prSet custT="1"/>
      <dgm:spPr/>
      <dgm:t>
        <a:bodyPr/>
        <a:lstStyle/>
        <a:p>
          <a:r>
            <a:rPr lang="en-US" sz="2000" dirty="0"/>
            <a:t>Zillow Offers went out of business because their AI predictions of house prices went wrong during COVID. 2,000 jobs lost.</a:t>
          </a:r>
          <a:endParaRPr lang="en-CA" sz="2000" dirty="0"/>
        </a:p>
      </dgm:t>
    </dgm:pt>
    <dgm:pt modelId="{AFAD2ECE-C2B3-4B58-B597-6BD877ED5B94}" type="parTrans" cxnId="{7E203B87-FD11-4E63-90B8-8B7786A62F58}">
      <dgm:prSet/>
      <dgm:spPr/>
    </dgm:pt>
    <dgm:pt modelId="{CC2AD1D3-58A9-485A-BF7C-A7090A306471}" type="sibTrans" cxnId="{7E203B87-FD11-4E63-90B8-8B7786A62F58}">
      <dgm:prSet/>
      <dgm:spPr/>
    </dgm:pt>
    <dgm:pt modelId="{02CA5516-0C27-413E-906A-66760FC56BEF}">
      <dgm:prSet custT="1"/>
      <dgm:spPr/>
      <dgm:t>
        <a:bodyPr/>
        <a:lstStyle/>
        <a:p>
          <a:r>
            <a:rPr lang="en-US" sz="2000" dirty="0"/>
            <a:t>August 12, 2023: Cruise self-driving vehicles all came to a dead stop in San Francisco, causing a major traffic jam.</a:t>
          </a:r>
          <a:endParaRPr lang="en-CA" sz="2000" dirty="0"/>
        </a:p>
      </dgm:t>
    </dgm:pt>
    <dgm:pt modelId="{7373D35D-A521-4FE5-829E-B724F028C326}" type="parTrans" cxnId="{EEEC141B-D756-4013-99F4-193E391946CF}">
      <dgm:prSet/>
      <dgm:spPr/>
    </dgm:pt>
    <dgm:pt modelId="{9ABC59A3-16CD-4451-8FE6-6945DFA4FC2D}" type="sibTrans" cxnId="{EEEC141B-D756-4013-99F4-193E391946CF}">
      <dgm:prSet/>
      <dgm:spPr/>
    </dgm:pt>
    <dgm:pt modelId="{4921457B-C38A-41F2-85A7-9DF6C48ED803}" type="pres">
      <dgm:prSet presAssocID="{A2C46660-6E43-48C6-A6BF-5D63C472B590}" presName="linear" presStyleCnt="0">
        <dgm:presLayoutVars>
          <dgm:animLvl val="lvl"/>
          <dgm:resizeHandles val="exact"/>
        </dgm:presLayoutVars>
      </dgm:prSet>
      <dgm:spPr/>
      <dgm:t>
        <a:bodyPr/>
        <a:lstStyle/>
        <a:p>
          <a:endParaRPr lang="en-US"/>
        </a:p>
      </dgm:t>
    </dgm:pt>
    <dgm:pt modelId="{E969952E-B25E-42EB-807B-E6E37EAFE0A0}" type="pres">
      <dgm:prSet presAssocID="{36556C94-62D3-4B10-B7A2-2EE78E1F9CA0}" presName="parentText" presStyleLbl="node1" presStyleIdx="0" presStyleCnt="1" custScaleY="219419" custLinFactNeighborX="-8470" custLinFactNeighborY="-1213">
        <dgm:presLayoutVars>
          <dgm:chMax val="0"/>
          <dgm:bulletEnabled val="1"/>
        </dgm:presLayoutVars>
      </dgm:prSet>
      <dgm:spPr/>
      <dgm:t>
        <a:bodyPr/>
        <a:lstStyle/>
        <a:p>
          <a:endParaRPr lang="en-US"/>
        </a:p>
      </dgm:t>
    </dgm:pt>
    <dgm:pt modelId="{8B9DDB60-0474-4827-8EBE-66CBCC90B575}" type="pres">
      <dgm:prSet presAssocID="{36556C94-62D3-4B10-B7A2-2EE78E1F9CA0}" presName="childText" presStyleLbl="revTx" presStyleIdx="0" presStyleCnt="1" custScaleY="96298" custLinFactNeighborX="384" custLinFactNeighborY="19050">
        <dgm:presLayoutVars>
          <dgm:bulletEnabled val="1"/>
        </dgm:presLayoutVars>
      </dgm:prSet>
      <dgm:spPr/>
      <dgm:t>
        <a:bodyPr/>
        <a:lstStyle/>
        <a:p>
          <a:endParaRPr lang="en-US"/>
        </a:p>
      </dgm:t>
    </dgm:pt>
  </dgm:ptLst>
  <dgm:cxnLst>
    <dgm:cxn modelId="{8F16D9A0-87CC-4B5A-9584-08DDC4FBD13C}" srcId="{36556C94-62D3-4B10-B7A2-2EE78E1F9CA0}" destId="{418AF1D4-E8AA-4F1C-85E0-BA147A09C6E0}" srcOrd="4" destOrd="0" parTransId="{1793B1DE-F9C5-4D0C-9799-23784A312ADB}" sibTransId="{548225BF-C28B-4B0F-917B-B99324F7A993}"/>
    <dgm:cxn modelId="{F29688C2-C549-4B9B-904C-10A17E7F7506}" type="presOf" srcId="{6E741AD0-80EE-45E4-A236-D9C41EE3DC1D}" destId="{8B9DDB60-0474-4827-8EBE-66CBCC90B575}" srcOrd="0" destOrd="5" presId="urn:microsoft.com/office/officeart/2005/8/layout/vList2"/>
    <dgm:cxn modelId="{23B8B600-1B8F-45B8-9342-F88536BEFA86}" type="presOf" srcId="{E4F70B06-D1D3-4C11-9FC0-B24BA709EB51}" destId="{8B9DDB60-0474-4827-8EBE-66CBCC90B575}" srcOrd="0" destOrd="8" presId="urn:microsoft.com/office/officeart/2005/8/layout/vList2"/>
    <dgm:cxn modelId="{8258CF24-5C29-4C7A-9CB8-FDAB4F0726A4}" type="presOf" srcId="{FB9886F7-5AF6-4D8D-BB55-6F800EB8A3E0}" destId="{8B9DDB60-0474-4827-8EBE-66CBCC90B575}" srcOrd="0" destOrd="1" presId="urn:microsoft.com/office/officeart/2005/8/layout/vList2"/>
    <dgm:cxn modelId="{F1AF2596-9879-4089-A6F2-C690CEEE66AD}" type="presOf" srcId="{19C7354D-EA35-4A9F-945F-5F3DA42AEB3F}" destId="{8B9DDB60-0474-4827-8EBE-66CBCC90B575}" srcOrd="0" destOrd="0" presId="urn:microsoft.com/office/officeart/2005/8/layout/vList2"/>
    <dgm:cxn modelId="{D5EA8765-8112-4AE7-815E-EEE56647A578}" srcId="{36556C94-62D3-4B10-B7A2-2EE78E1F9CA0}" destId="{23D25562-0F5A-40BB-B625-7B5BF57168B8}" srcOrd="6" destOrd="0" parTransId="{F01E95B4-3AD5-4340-956E-65FFB82C7B36}" sibTransId="{940DBE19-14E8-45FD-B0CE-9C0F7DE91A0E}"/>
    <dgm:cxn modelId="{4B495EA2-7F4B-4EEF-963F-8B6DFBBB92DB}" srcId="{36556C94-62D3-4B10-B7A2-2EE78E1F9CA0}" destId="{9D74D355-75E2-4153-AC6D-0779494C56F3}" srcOrd="7" destOrd="0" parTransId="{25268475-AEEF-4A8B-A36D-29A99AD1F225}" sibTransId="{C7C2108A-4CAE-4A34-9EF7-F6AB2EA49941}"/>
    <dgm:cxn modelId="{0CCEDC99-2CDD-44B3-8BB8-AA73F43B1FE2}" srcId="{36556C94-62D3-4B10-B7A2-2EE78E1F9CA0}" destId="{E4F70B06-D1D3-4C11-9FC0-B24BA709EB51}" srcOrd="8" destOrd="0" parTransId="{370DCAA7-3E46-4ED0-A4D3-57911615A1D3}" sibTransId="{41C34416-47FB-400F-B5BE-8E9AE7ABAD7E}"/>
    <dgm:cxn modelId="{BDEA05FD-A200-42D0-865A-76C122A0AFBF}" srcId="{36556C94-62D3-4B10-B7A2-2EE78E1F9CA0}" destId="{6E741AD0-80EE-45E4-A236-D9C41EE3DC1D}" srcOrd="5" destOrd="0" parTransId="{F20C6D0F-1A03-4BEB-9E03-BC70955A82C7}" sibTransId="{8AFF05E5-0B32-4BBB-81DC-E14163B44E08}"/>
    <dgm:cxn modelId="{EEEC141B-D756-4013-99F4-193E391946CF}" srcId="{36556C94-62D3-4B10-B7A2-2EE78E1F9CA0}" destId="{02CA5516-0C27-413E-906A-66760FC56BEF}" srcOrd="3" destOrd="0" parTransId="{7373D35D-A521-4FE5-829E-B724F028C326}" sibTransId="{9ABC59A3-16CD-4451-8FE6-6945DFA4FC2D}"/>
    <dgm:cxn modelId="{6FCD8286-E77F-4FFA-9C4A-909E0C3548B0}" type="presOf" srcId="{36556C94-62D3-4B10-B7A2-2EE78E1F9CA0}" destId="{E969952E-B25E-42EB-807B-E6E37EAFE0A0}" srcOrd="0" destOrd="0" presId="urn:microsoft.com/office/officeart/2005/8/layout/vList2"/>
    <dgm:cxn modelId="{869CA213-A3A1-4DEC-ACFA-118914049E64}" type="presOf" srcId="{02CA5516-0C27-413E-906A-66760FC56BEF}" destId="{8B9DDB60-0474-4827-8EBE-66CBCC90B575}" srcOrd="0" destOrd="3" presId="urn:microsoft.com/office/officeart/2005/8/layout/vList2"/>
    <dgm:cxn modelId="{85FC4684-7F48-47E0-8103-77EB18112193}" type="presOf" srcId="{418AF1D4-E8AA-4F1C-85E0-BA147A09C6E0}" destId="{8B9DDB60-0474-4827-8EBE-66CBCC90B575}" srcOrd="0" destOrd="4" presId="urn:microsoft.com/office/officeart/2005/8/layout/vList2"/>
    <dgm:cxn modelId="{E6ABA4D9-F1A9-4420-AF08-16CC72917F41}" srcId="{A2C46660-6E43-48C6-A6BF-5D63C472B590}" destId="{36556C94-62D3-4B10-B7A2-2EE78E1F9CA0}" srcOrd="0" destOrd="0" parTransId="{93FDD9D8-F3A5-4359-891C-7B6290F3496E}" sibTransId="{6679521E-B7B2-46E9-AE4B-3BAEEE9D0623}"/>
    <dgm:cxn modelId="{C5DCB7B8-4DAB-483E-BE9C-3D017459BE45}" type="presOf" srcId="{A2C46660-6E43-48C6-A6BF-5D63C472B590}" destId="{4921457B-C38A-41F2-85A7-9DF6C48ED803}" srcOrd="0" destOrd="0" presId="urn:microsoft.com/office/officeart/2005/8/layout/vList2"/>
    <dgm:cxn modelId="{63FD347E-E7A2-4517-B280-6414D3AB1E3D}" srcId="{36556C94-62D3-4B10-B7A2-2EE78E1F9CA0}" destId="{19C7354D-EA35-4A9F-945F-5F3DA42AEB3F}" srcOrd="0" destOrd="0" parTransId="{93F3A195-9189-450D-986D-A4AAF30CE807}" sibTransId="{31947172-C1B3-4479-BE05-315C3AD3E1F9}"/>
    <dgm:cxn modelId="{0BF362A1-3829-4BE4-9534-DF78976125D1}" type="presOf" srcId="{B815C3FA-B31E-42E8-8501-469AF491545B}" destId="{8B9DDB60-0474-4827-8EBE-66CBCC90B575}" srcOrd="0" destOrd="2" presId="urn:microsoft.com/office/officeart/2005/8/layout/vList2"/>
    <dgm:cxn modelId="{A0BDCDC4-3A52-45D9-8684-A9F56BCD336F}" type="presOf" srcId="{9D74D355-75E2-4153-AC6D-0779494C56F3}" destId="{8B9DDB60-0474-4827-8EBE-66CBCC90B575}" srcOrd="0" destOrd="7" presId="urn:microsoft.com/office/officeart/2005/8/layout/vList2"/>
    <dgm:cxn modelId="{065F94D9-A404-4DEF-99BB-8DB485FE36CC}" type="presOf" srcId="{23D25562-0F5A-40BB-B625-7B5BF57168B8}" destId="{8B9DDB60-0474-4827-8EBE-66CBCC90B575}" srcOrd="0" destOrd="6" presId="urn:microsoft.com/office/officeart/2005/8/layout/vList2"/>
    <dgm:cxn modelId="{9FDEE56C-BC7B-428B-B98E-4FDAFECFC6A2}" srcId="{36556C94-62D3-4B10-B7A2-2EE78E1F9CA0}" destId="{FB9886F7-5AF6-4D8D-BB55-6F800EB8A3E0}" srcOrd="1" destOrd="0" parTransId="{3977F99A-A43B-4DF4-8505-769CAB054949}" sibTransId="{BB43F1A7-1F8E-4C21-8F2C-EEF5A279D30A}"/>
    <dgm:cxn modelId="{7E203B87-FD11-4E63-90B8-8B7786A62F58}" srcId="{36556C94-62D3-4B10-B7A2-2EE78E1F9CA0}" destId="{B815C3FA-B31E-42E8-8501-469AF491545B}" srcOrd="2" destOrd="0" parTransId="{AFAD2ECE-C2B3-4B58-B597-6BD877ED5B94}" sibTransId="{CC2AD1D3-58A9-485A-BF7C-A7090A306471}"/>
    <dgm:cxn modelId="{F6870402-E6BA-4479-806B-AF3230A6F979}" type="presParOf" srcId="{4921457B-C38A-41F2-85A7-9DF6C48ED803}" destId="{E969952E-B25E-42EB-807B-E6E37EAFE0A0}" srcOrd="0" destOrd="0" presId="urn:microsoft.com/office/officeart/2005/8/layout/vList2"/>
    <dgm:cxn modelId="{37B25D6B-33E4-4E1D-ABFD-6A5881EBFA04}" type="presParOf" srcId="{4921457B-C38A-41F2-85A7-9DF6C48ED803}" destId="{8B9DDB60-0474-4827-8EBE-66CBCC90B575}"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2A6BA5-BC75-4045-A7A6-8545E9265F8E}">
      <dsp:nvSpPr>
        <dsp:cNvPr id="0" name=""/>
        <dsp:cNvSpPr/>
      </dsp:nvSpPr>
      <dsp:spPr>
        <a:xfrm>
          <a:off x="0" y="258734"/>
          <a:ext cx="6492875" cy="1511640"/>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CA" sz="3800" kern="1200"/>
            <a:t>The programmer does not have to think of everything!</a:t>
          </a:r>
          <a:endParaRPr lang="en-US" sz="3800" kern="1200"/>
        </a:p>
      </dsp:txBody>
      <dsp:txXfrm>
        <a:off x="73792" y="332526"/>
        <a:ext cx="6345291" cy="1364056"/>
      </dsp:txXfrm>
    </dsp:sp>
    <dsp:sp modelId="{CCE8F626-A3EE-4ABD-B766-B9B321D732B8}">
      <dsp:nvSpPr>
        <dsp:cNvPr id="0" name=""/>
        <dsp:cNvSpPr/>
      </dsp:nvSpPr>
      <dsp:spPr>
        <a:xfrm>
          <a:off x="0" y="1879814"/>
          <a:ext cx="6492875" cy="1511640"/>
        </a:xfrm>
        <a:prstGeom prst="roundRect">
          <a:avLst/>
        </a:prstGeom>
        <a:solidFill>
          <a:schemeClr val="accent2">
            <a:hueOff val="-3593961"/>
            <a:satOff val="24722"/>
            <a:lumOff val="2744"/>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a:lnSpc>
              <a:spcPct val="90000"/>
            </a:lnSpc>
            <a:spcBef>
              <a:spcPct val="0"/>
            </a:spcBef>
            <a:spcAft>
              <a:spcPct val="35000"/>
            </a:spcAft>
          </a:pPr>
          <a:r>
            <a:rPr lang="en-CA" sz="3800" kern="1200"/>
            <a:t>In fact, considering every possibility may be impossible.</a:t>
          </a:r>
          <a:endParaRPr lang="en-US" sz="3800" kern="1200"/>
        </a:p>
      </dsp:txBody>
      <dsp:txXfrm>
        <a:off x="73792" y="1953606"/>
        <a:ext cx="6345291" cy="1364056"/>
      </dsp:txXfrm>
    </dsp:sp>
    <dsp:sp modelId="{02D095A5-A408-4883-9075-F24CCAB83EB4}">
      <dsp:nvSpPr>
        <dsp:cNvPr id="0" name=""/>
        <dsp:cNvSpPr/>
      </dsp:nvSpPr>
      <dsp:spPr>
        <a:xfrm>
          <a:off x="0" y="3391455"/>
          <a:ext cx="6492875" cy="14552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48260" rIns="270256" bIns="48260" numCol="1" spcCol="1270" anchor="t" anchorCtr="0">
          <a:noAutofit/>
        </a:bodyPr>
        <a:lstStyle/>
        <a:p>
          <a:pPr marL="285750" lvl="1" indent="-285750" algn="l" defTabSz="1333500">
            <a:lnSpc>
              <a:spcPct val="90000"/>
            </a:lnSpc>
            <a:spcBef>
              <a:spcPct val="0"/>
            </a:spcBef>
            <a:spcAft>
              <a:spcPct val="20000"/>
            </a:spcAft>
            <a:buChar char="••"/>
          </a:pPr>
          <a:r>
            <a:rPr lang="en-CA" sz="3000" kern="1200"/>
            <a:t>Make decisions in complex environments</a:t>
          </a:r>
          <a:endParaRPr lang="en-US" sz="3000" kern="1200"/>
        </a:p>
        <a:p>
          <a:pPr marL="285750" lvl="1" indent="-285750" algn="l" defTabSz="1333500">
            <a:lnSpc>
              <a:spcPct val="90000"/>
            </a:lnSpc>
            <a:spcBef>
              <a:spcPct val="0"/>
            </a:spcBef>
            <a:spcAft>
              <a:spcPct val="20000"/>
            </a:spcAft>
            <a:buChar char="••"/>
          </a:pPr>
          <a:r>
            <a:rPr lang="en-CA" sz="3000" kern="1200"/>
            <a:t>Perform complex behaviors</a:t>
          </a:r>
          <a:endParaRPr lang="en-US" sz="3000" kern="1200"/>
        </a:p>
      </dsp:txBody>
      <dsp:txXfrm>
        <a:off x="0" y="3391455"/>
        <a:ext cx="6492875" cy="14552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DF2C7A-0178-4F63-996D-3A5670CAB64C}">
      <dsp:nvSpPr>
        <dsp:cNvPr id="0" name=""/>
        <dsp:cNvSpPr/>
      </dsp:nvSpPr>
      <dsp:spPr>
        <a:xfrm>
          <a:off x="0" y="239070"/>
          <a:ext cx="6492875" cy="2254590"/>
        </a:xfrm>
        <a:prstGeom prst="roundRect">
          <a:avLst/>
        </a:prstGeom>
        <a:solidFill>
          <a:schemeClr val="accent2"/>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a:lnSpc>
              <a:spcPct val="90000"/>
            </a:lnSpc>
            <a:spcBef>
              <a:spcPct val="0"/>
            </a:spcBef>
            <a:spcAft>
              <a:spcPct val="35000"/>
            </a:spcAft>
          </a:pPr>
          <a:r>
            <a:rPr lang="en-CA" sz="4100" kern="1200" dirty="0"/>
            <a:t>Reasoning about the observed world state, based on stored knowledge</a:t>
          </a:r>
          <a:endParaRPr lang="en-US" sz="4100" kern="1200" dirty="0"/>
        </a:p>
      </dsp:txBody>
      <dsp:txXfrm>
        <a:off x="110060" y="349130"/>
        <a:ext cx="6272755" cy="2034470"/>
      </dsp:txXfrm>
    </dsp:sp>
    <dsp:sp modelId="{96AEF135-43C7-4CEC-90DA-A9670258A11D}">
      <dsp:nvSpPr>
        <dsp:cNvPr id="0" name=""/>
        <dsp:cNvSpPr/>
      </dsp:nvSpPr>
      <dsp:spPr>
        <a:xfrm>
          <a:off x="0" y="2611740"/>
          <a:ext cx="6492875" cy="2254590"/>
        </a:xfrm>
        <a:prstGeom prst="roundRect">
          <a:avLst/>
        </a:prstGeom>
        <a:solidFill>
          <a:schemeClr val="accent2"/>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l" defTabSz="1822450">
            <a:lnSpc>
              <a:spcPct val="90000"/>
            </a:lnSpc>
            <a:spcBef>
              <a:spcPct val="0"/>
            </a:spcBef>
            <a:spcAft>
              <a:spcPct val="35000"/>
            </a:spcAft>
          </a:pPr>
          <a:r>
            <a:rPr lang="en-CA" sz="4100" kern="1200" dirty="0"/>
            <a:t>Learning appropriate responses by observation and/or exploration</a:t>
          </a:r>
        </a:p>
      </dsp:txBody>
      <dsp:txXfrm>
        <a:off x="110060" y="2721800"/>
        <a:ext cx="6272755" cy="203447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9952E-B25E-42EB-807B-E6E37EAFE0A0}">
      <dsp:nvSpPr>
        <dsp:cNvPr id="0" name=""/>
        <dsp:cNvSpPr/>
      </dsp:nvSpPr>
      <dsp:spPr>
        <a:xfrm>
          <a:off x="0" y="35624"/>
          <a:ext cx="6492875" cy="2187900"/>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0" tIns="209550" rIns="209550" bIns="209550" numCol="1" spcCol="1270" anchor="ctr" anchorCtr="0">
          <a:noAutofit/>
        </a:bodyPr>
        <a:lstStyle/>
        <a:p>
          <a:pPr lvl="0" algn="l" defTabSz="2444750">
            <a:lnSpc>
              <a:spcPct val="90000"/>
            </a:lnSpc>
            <a:spcBef>
              <a:spcPct val="0"/>
            </a:spcBef>
            <a:spcAft>
              <a:spcPct val="35000"/>
            </a:spcAft>
          </a:pPr>
          <a:r>
            <a:rPr lang="en-CA" sz="5500" kern="1200"/>
            <a:t>State-of-the-art in many tasks</a:t>
          </a:r>
          <a:endParaRPr lang="en-CA" sz="5500" kern="1200" dirty="0"/>
        </a:p>
      </dsp:txBody>
      <dsp:txXfrm>
        <a:off x="106804" y="142428"/>
        <a:ext cx="6279267" cy="1974292"/>
      </dsp:txXfrm>
    </dsp:sp>
    <dsp:sp modelId="{0542AAEB-CAAA-409C-9EE0-17BE51167D5A}">
      <dsp:nvSpPr>
        <dsp:cNvPr id="0" name=""/>
        <dsp:cNvSpPr/>
      </dsp:nvSpPr>
      <dsp:spPr>
        <a:xfrm>
          <a:off x="0" y="2223524"/>
          <a:ext cx="6492875" cy="2846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69850" rIns="391160" bIns="69850" numCol="1" spcCol="1270" anchor="t" anchorCtr="0">
          <a:noAutofit/>
        </a:bodyPr>
        <a:lstStyle/>
        <a:p>
          <a:pPr marL="285750" lvl="1" indent="-285750" algn="l" defTabSz="1911350">
            <a:lnSpc>
              <a:spcPct val="90000"/>
            </a:lnSpc>
            <a:spcBef>
              <a:spcPct val="0"/>
            </a:spcBef>
            <a:spcAft>
              <a:spcPct val="20000"/>
            </a:spcAft>
            <a:buChar char="••"/>
          </a:pPr>
          <a:r>
            <a:rPr lang="en-CA" sz="4300" kern="1200" dirty="0"/>
            <a:t>Computer vision</a:t>
          </a:r>
        </a:p>
        <a:p>
          <a:pPr marL="285750" lvl="1" indent="-285750" algn="l" defTabSz="1911350">
            <a:lnSpc>
              <a:spcPct val="90000"/>
            </a:lnSpc>
            <a:spcBef>
              <a:spcPct val="0"/>
            </a:spcBef>
            <a:spcAft>
              <a:spcPct val="20000"/>
            </a:spcAft>
            <a:buChar char="••"/>
          </a:pPr>
          <a:r>
            <a:rPr lang="en-CA" sz="4300" kern="1200" dirty="0"/>
            <a:t>Speech recognition</a:t>
          </a:r>
        </a:p>
        <a:p>
          <a:pPr marL="285750" lvl="1" indent="-285750" algn="l" defTabSz="1911350">
            <a:lnSpc>
              <a:spcPct val="90000"/>
            </a:lnSpc>
            <a:spcBef>
              <a:spcPct val="0"/>
            </a:spcBef>
            <a:spcAft>
              <a:spcPct val="20000"/>
            </a:spcAft>
            <a:buChar char="••"/>
          </a:pPr>
          <a:r>
            <a:rPr lang="en-CA" sz="4300" kern="1200" dirty="0"/>
            <a:t>Natural language processing</a:t>
          </a:r>
        </a:p>
      </dsp:txBody>
      <dsp:txXfrm>
        <a:off x="0" y="2223524"/>
        <a:ext cx="6492875" cy="284625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9952E-B25E-42EB-807B-E6E37EAFE0A0}">
      <dsp:nvSpPr>
        <dsp:cNvPr id="0" name=""/>
        <dsp:cNvSpPr/>
      </dsp:nvSpPr>
      <dsp:spPr>
        <a:xfrm>
          <a:off x="0" y="0"/>
          <a:ext cx="6492875" cy="1478307"/>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l" defTabSz="1644650">
            <a:lnSpc>
              <a:spcPct val="90000"/>
            </a:lnSpc>
            <a:spcBef>
              <a:spcPct val="0"/>
            </a:spcBef>
            <a:spcAft>
              <a:spcPct val="35000"/>
            </a:spcAft>
          </a:pPr>
          <a:r>
            <a:rPr lang="en-CA" sz="3700" kern="1200" dirty="0"/>
            <a:t>AI  can find unexpected solutions</a:t>
          </a:r>
        </a:p>
      </dsp:txBody>
      <dsp:txXfrm>
        <a:off x="72165" y="72165"/>
        <a:ext cx="6348545" cy="13339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9952E-B25E-42EB-807B-E6E37EAFE0A0}">
      <dsp:nvSpPr>
        <dsp:cNvPr id="0" name=""/>
        <dsp:cNvSpPr/>
      </dsp:nvSpPr>
      <dsp:spPr>
        <a:xfrm>
          <a:off x="0" y="0"/>
          <a:ext cx="6492875" cy="966769"/>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CA" sz="2400" kern="1200" dirty="0"/>
            <a:t>AI Bias</a:t>
          </a:r>
        </a:p>
      </dsp:txBody>
      <dsp:txXfrm>
        <a:off x="47194" y="47194"/>
        <a:ext cx="6398487" cy="872381"/>
      </dsp:txXfrm>
    </dsp:sp>
    <dsp:sp modelId="{8B9DDB60-0474-4827-8EBE-66CBCC90B575}">
      <dsp:nvSpPr>
        <dsp:cNvPr id="0" name=""/>
        <dsp:cNvSpPr/>
      </dsp:nvSpPr>
      <dsp:spPr>
        <a:xfrm>
          <a:off x="0" y="972601"/>
          <a:ext cx="6492875" cy="2342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2019: AI predicted healthy white patients would benefit  more from extra healthcare than sick black patients.</a:t>
          </a:r>
          <a:endParaRPr lang="en-CA" sz="2000" kern="1200" dirty="0"/>
        </a:p>
        <a:p>
          <a:pPr marL="228600" lvl="1" indent="-228600" algn="l" defTabSz="889000">
            <a:lnSpc>
              <a:spcPct val="90000"/>
            </a:lnSpc>
            <a:spcBef>
              <a:spcPct val="0"/>
            </a:spcBef>
            <a:spcAft>
              <a:spcPct val="20000"/>
            </a:spcAft>
            <a:buChar char="••"/>
          </a:pPr>
          <a:r>
            <a:rPr lang="en-US" sz="2000" kern="1200" dirty="0"/>
            <a:t>2015: Google Picture searches for “CEO” returned only 11% women – true proportion was 27%</a:t>
          </a:r>
          <a:endParaRPr lang="en-CA" sz="2000" kern="1200" dirty="0"/>
        </a:p>
        <a:p>
          <a:pPr marL="228600" lvl="1" indent="-228600" algn="l" defTabSz="889000">
            <a:lnSpc>
              <a:spcPct val="90000"/>
            </a:lnSpc>
            <a:spcBef>
              <a:spcPct val="0"/>
            </a:spcBef>
            <a:spcAft>
              <a:spcPct val="20000"/>
            </a:spcAft>
            <a:buChar char="••"/>
          </a:pPr>
          <a:r>
            <a:rPr lang="en-US" sz="2000" kern="1200" dirty="0"/>
            <a:t>2023: Woman in Detroit arrested for carjacking based on facial recognition </a:t>
          </a:r>
          <a:endParaRPr lang="en-CA" sz="2000" kern="1200" dirty="0"/>
        </a:p>
        <a:p>
          <a:pPr marL="457200" lvl="2"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57150" lvl="1" indent="-57150" algn="l" defTabSz="400050">
            <a:lnSpc>
              <a:spcPct val="90000"/>
            </a:lnSpc>
            <a:spcBef>
              <a:spcPct val="0"/>
            </a:spcBef>
            <a:spcAft>
              <a:spcPct val="20000"/>
            </a:spcAft>
            <a:buChar char="••"/>
          </a:pPr>
          <a:endParaRPr lang="en-CA" sz="900" kern="1200" dirty="0"/>
        </a:p>
        <a:p>
          <a:pPr marL="57150" lvl="1" indent="-57150" algn="l" defTabSz="400050">
            <a:lnSpc>
              <a:spcPct val="90000"/>
            </a:lnSpc>
            <a:spcBef>
              <a:spcPct val="0"/>
            </a:spcBef>
            <a:spcAft>
              <a:spcPct val="20000"/>
            </a:spcAft>
            <a:buChar char="••"/>
          </a:pPr>
          <a:endParaRPr lang="en-CA" sz="900" kern="1200" dirty="0"/>
        </a:p>
      </dsp:txBody>
      <dsp:txXfrm>
        <a:off x="0" y="972601"/>
        <a:ext cx="6492875" cy="234209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9952E-B25E-42EB-807B-E6E37EAFE0A0}">
      <dsp:nvSpPr>
        <dsp:cNvPr id="0" name=""/>
        <dsp:cNvSpPr/>
      </dsp:nvSpPr>
      <dsp:spPr>
        <a:xfrm>
          <a:off x="0" y="0"/>
          <a:ext cx="6492875" cy="924191"/>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CA" sz="2400" kern="1200" dirty="0"/>
            <a:t>Brittleness</a:t>
          </a:r>
        </a:p>
      </dsp:txBody>
      <dsp:txXfrm>
        <a:off x="45115" y="45115"/>
        <a:ext cx="6402645" cy="833961"/>
      </dsp:txXfrm>
    </dsp:sp>
    <dsp:sp modelId="{8B9DDB60-0474-4827-8EBE-66CBCC90B575}">
      <dsp:nvSpPr>
        <dsp:cNvPr id="0" name=""/>
        <dsp:cNvSpPr/>
      </dsp:nvSpPr>
      <dsp:spPr>
        <a:xfrm>
          <a:off x="0" y="928118"/>
          <a:ext cx="6492875" cy="2386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r>
            <a:rPr lang="en-US" sz="2000" kern="1200" dirty="0"/>
            <a:t>Change the input to an AI just a little, and it can break</a:t>
          </a:r>
          <a:endParaRPr lang="en-CA" sz="2000" kern="1200" dirty="0"/>
        </a:p>
        <a:p>
          <a:pPr marL="457200" lvl="2" indent="-228600" algn="l" defTabSz="889000">
            <a:lnSpc>
              <a:spcPct val="90000"/>
            </a:lnSpc>
            <a:spcBef>
              <a:spcPct val="0"/>
            </a:spcBef>
            <a:spcAft>
              <a:spcPct val="20000"/>
            </a:spcAft>
            <a:buChar char="••"/>
          </a:pPr>
          <a:r>
            <a:rPr lang="en-US" sz="2000" kern="1200" dirty="0"/>
            <a:t>Changes may be too small for humans to see</a:t>
          </a:r>
          <a:endParaRPr lang="en-CA" sz="2000" kern="1200" dirty="0"/>
        </a:p>
        <a:p>
          <a:pPr marL="457200" lvl="2" indent="-228600" algn="l" defTabSz="889000">
            <a:lnSpc>
              <a:spcPct val="90000"/>
            </a:lnSpc>
            <a:spcBef>
              <a:spcPct val="0"/>
            </a:spcBef>
            <a:spcAft>
              <a:spcPct val="20000"/>
            </a:spcAft>
            <a:buChar char="••"/>
          </a:pPr>
          <a:r>
            <a:rPr lang="en-US" sz="2000" kern="1200" dirty="0"/>
            <a:t>Can cause unexpected, maybe dangerous </a:t>
          </a:r>
          <a:r>
            <a:rPr lang="en-US" sz="2000" kern="1200" dirty="0" err="1"/>
            <a:t>behaviour</a:t>
          </a:r>
          <a:endParaRPr lang="en-CA" sz="2000" kern="1200" dirty="0"/>
        </a:p>
        <a:p>
          <a:pPr marL="228600" lvl="1" indent="-228600" algn="l" defTabSz="889000">
            <a:lnSpc>
              <a:spcPct val="90000"/>
            </a:lnSpc>
            <a:spcBef>
              <a:spcPct val="0"/>
            </a:spcBef>
            <a:spcAft>
              <a:spcPct val="20000"/>
            </a:spcAft>
            <a:buChar char="••"/>
          </a:pPr>
          <a:r>
            <a:rPr lang="en-US" sz="2000" kern="1200" dirty="0"/>
            <a:t>Possibly accidental, but possibly not</a:t>
          </a:r>
          <a:endParaRPr lang="en-CA" sz="2000" kern="1200" dirty="0"/>
        </a:p>
        <a:p>
          <a:pPr marL="457200" lvl="2" indent="-228600" algn="l" defTabSz="889000">
            <a:lnSpc>
              <a:spcPct val="90000"/>
            </a:lnSpc>
            <a:spcBef>
              <a:spcPct val="0"/>
            </a:spcBef>
            <a:spcAft>
              <a:spcPct val="20000"/>
            </a:spcAft>
            <a:buChar char="••"/>
          </a:pPr>
          <a:r>
            <a:rPr lang="en-US" sz="2000" kern="1200" dirty="0"/>
            <a:t>Adversarial examples</a:t>
          </a:r>
          <a:endParaRPr lang="en-CA" sz="2000" kern="1200" dirty="0"/>
        </a:p>
        <a:p>
          <a:pPr marL="457200" lvl="2" indent="-228600" algn="l" defTabSz="889000">
            <a:lnSpc>
              <a:spcPct val="90000"/>
            </a:lnSpc>
            <a:spcBef>
              <a:spcPct val="0"/>
            </a:spcBef>
            <a:spcAft>
              <a:spcPct val="20000"/>
            </a:spcAft>
            <a:buChar char="••"/>
          </a:pPr>
          <a:r>
            <a:rPr lang="en-US" sz="2000" kern="1200" dirty="0"/>
            <a:t>In the real world: adversarial patches</a:t>
          </a:r>
          <a:endParaRPr lang="en-CA" sz="2000" kern="1200" dirty="0"/>
        </a:p>
        <a:p>
          <a:pPr marL="457200" lvl="2" indent="-228600" algn="l" defTabSz="889000">
            <a:lnSpc>
              <a:spcPct val="90000"/>
            </a:lnSpc>
            <a:spcBef>
              <a:spcPct val="0"/>
            </a:spcBef>
            <a:spcAft>
              <a:spcPct val="20000"/>
            </a:spcAft>
            <a:buChar char="••"/>
          </a:pPr>
          <a:r>
            <a:rPr lang="en-US" sz="2000" kern="1200" dirty="0"/>
            <a:t>Disruption in normal processing (glitches) also cause unpredictable </a:t>
          </a:r>
          <a:r>
            <a:rPr lang="en-US" sz="2000" kern="1200" dirty="0" err="1"/>
            <a:t>behaviours</a:t>
          </a:r>
          <a:r>
            <a:rPr lang="en-US" sz="2000" kern="1200" dirty="0"/>
            <a:t>.</a:t>
          </a:r>
          <a:endParaRPr lang="en-CA" sz="2000" kern="1200" dirty="0"/>
        </a:p>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57150" lvl="1" indent="-57150" algn="l" defTabSz="400050">
            <a:lnSpc>
              <a:spcPct val="90000"/>
            </a:lnSpc>
            <a:spcBef>
              <a:spcPct val="0"/>
            </a:spcBef>
            <a:spcAft>
              <a:spcPct val="20000"/>
            </a:spcAft>
            <a:buChar char="••"/>
          </a:pPr>
          <a:endParaRPr lang="en-CA" sz="900" kern="1200" dirty="0"/>
        </a:p>
        <a:p>
          <a:pPr marL="57150" lvl="1" indent="-57150" algn="l" defTabSz="400050">
            <a:lnSpc>
              <a:spcPct val="90000"/>
            </a:lnSpc>
            <a:spcBef>
              <a:spcPct val="0"/>
            </a:spcBef>
            <a:spcAft>
              <a:spcPct val="20000"/>
            </a:spcAft>
            <a:buChar char="••"/>
          </a:pPr>
          <a:endParaRPr lang="en-CA" sz="900" kern="1200" dirty="0"/>
        </a:p>
      </dsp:txBody>
      <dsp:txXfrm>
        <a:off x="0" y="928118"/>
        <a:ext cx="6492875" cy="23865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9952E-B25E-42EB-807B-E6E37EAFE0A0}">
      <dsp:nvSpPr>
        <dsp:cNvPr id="0" name=""/>
        <dsp:cNvSpPr/>
      </dsp:nvSpPr>
      <dsp:spPr>
        <a:xfrm>
          <a:off x="0" y="251207"/>
          <a:ext cx="6492875" cy="450479"/>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CA" sz="2400" kern="1200" dirty="0"/>
            <a:t>Adversarial Patch</a:t>
          </a:r>
        </a:p>
      </dsp:txBody>
      <dsp:txXfrm>
        <a:off x="21991" y="273198"/>
        <a:ext cx="6448893" cy="406497"/>
      </dsp:txXfrm>
    </dsp:sp>
    <dsp:sp modelId="{8B9DDB60-0474-4827-8EBE-66CBCC90B575}">
      <dsp:nvSpPr>
        <dsp:cNvPr id="0" name=""/>
        <dsp:cNvSpPr/>
      </dsp:nvSpPr>
      <dsp:spPr>
        <a:xfrm>
          <a:off x="0" y="451360"/>
          <a:ext cx="6492875" cy="450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57150" lvl="1" indent="-57150" algn="l" defTabSz="400050">
            <a:lnSpc>
              <a:spcPct val="90000"/>
            </a:lnSpc>
            <a:spcBef>
              <a:spcPct val="0"/>
            </a:spcBef>
            <a:spcAft>
              <a:spcPct val="20000"/>
            </a:spcAft>
            <a:buChar char="••"/>
          </a:pPr>
          <a:endParaRPr lang="en-CA" sz="900" kern="1200" dirty="0"/>
        </a:p>
        <a:p>
          <a:pPr marL="57150" lvl="1" indent="-57150" algn="l" defTabSz="400050">
            <a:lnSpc>
              <a:spcPct val="90000"/>
            </a:lnSpc>
            <a:spcBef>
              <a:spcPct val="0"/>
            </a:spcBef>
            <a:spcAft>
              <a:spcPct val="20000"/>
            </a:spcAft>
            <a:buChar char="••"/>
          </a:pPr>
          <a:endParaRPr lang="en-CA" sz="900" kern="1200" dirty="0"/>
        </a:p>
      </dsp:txBody>
      <dsp:txXfrm>
        <a:off x="0" y="451360"/>
        <a:ext cx="6492875" cy="4504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9952E-B25E-42EB-807B-E6E37EAFE0A0}">
      <dsp:nvSpPr>
        <dsp:cNvPr id="0" name=""/>
        <dsp:cNvSpPr/>
      </dsp:nvSpPr>
      <dsp:spPr>
        <a:xfrm>
          <a:off x="0" y="251207"/>
          <a:ext cx="6492875" cy="450479"/>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CA" sz="2400" kern="1200" dirty="0"/>
            <a:t>Adversarial Patch</a:t>
          </a:r>
        </a:p>
      </dsp:txBody>
      <dsp:txXfrm>
        <a:off x="21991" y="273198"/>
        <a:ext cx="6448893" cy="406497"/>
      </dsp:txXfrm>
    </dsp:sp>
    <dsp:sp modelId="{8B9DDB60-0474-4827-8EBE-66CBCC90B575}">
      <dsp:nvSpPr>
        <dsp:cNvPr id="0" name=""/>
        <dsp:cNvSpPr/>
      </dsp:nvSpPr>
      <dsp:spPr>
        <a:xfrm>
          <a:off x="0" y="451360"/>
          <a:ext cx="6492875" cy="4504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25400" rIns="142240" bIns="25400" numCol="1" spcCol="1270" anchor="t" anchorCtr="0">
          <a:noAutofit/>
        </a:bodyPr>
        <a:lstStyle/>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57150" lvl="1" indent="-57150" algn="l" defTabSz="400050">
            <a:lnSpc>
              <a:spcPct val="90000"/>
            </a:lnSpc>
            <a:spcBef>
              <a:spcPct val="0"/>
            </a:spcBef>
            <a:spcAft>
              <a:spcPct val="20000"/>
            </a:spcAft>
            <a:buChar char="••"/>
          </a:pPr>
          <a:endParaRPr lang="en-CA" sz="900" kern="1200" dirty="0"/>
        </a:p>
        <a:p>
          <a:pPr marL="57150" lvl="1" indent="-57150" algn="l" defTabSz="400050">
            <a:lnSpc>
              <a:spcPct val="90000"/>
            </a:lnSpc>
            <a:spcBef>
              <a:spcPct val="0"/>
            </a:spcBef>
            <a:spcAft>
              <a:spcPct val="20000"/>
            </a:spcAft>
            <a:buChar char="••"/>
          </a:pPr>
          <a:endParaRPr lang="en-CA" sz="900" kern="1200" dirty="0"/>
        </a:p>
      </dsp:txBody>
      <dsp:txXfrm>
        <a:off x="0" y="451360"/>
        <a:ext cx="6492875" cy="45047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69952E-B25E-42EB-807B-E6E37EAFE0A0}">
      <dsp:nvSpPr>
        <dsp:cNvPr id="0" name=""/>
        <dsp:cNvSpPr/>
      </dsp:nvSpPr>
      <dsp:spPr>
        <a:xfrm>
          <a:off x="0" y="0"/>
          <a:ext cx="6492875" cy="924191"/>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en-CA" sz="2400" kern="1200" dirty="0"/>
            <a:t>Changing environments and user behaviour</a:t>
          </a:r>
        </a:p>
      </dsp:txBody>
      <dsp:txXfrm>
        <a:off x="45115" y="45115"/>
        <a:ext cx="6402645" cy="833961"/>
      </dsp:txXfrm>
    </dsp:sp>
    <dsp:sp modelId="{8B9DDB60-0474-4827-8EBE-66CBCC90B575}">
      <dsp:nvSpPr>
        <dsp:cNvPr id="0" name=""/>
        <dsp:cNvSpPr/>
      </dsp:nvSpPr>
      <dsp:spPr>
        <a:xfrm>
          <a:off x="0" y="928118"/>
          <a:ext cx="6492875" cy="23865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14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kern="1200" dirty="0"/>
            <a:t>Microsoft Tay chatbot – learned profanity, hate speech from Twitter.</a:t>
          </a:r>
          <a:endParaRPr lang="en-CA" sz="2000" kern="1200" dirty="0"/>
        </a:p>
        <a:p>
          <a:pPr marL="228600" lvl="1" indent="-228600" algn="l" defTabSz="889000">
            <a:lnSpc>
              <a:spcPct val="90000"/>
            </a:lnSpc>
            <a:spcBef>
              <a:spcPct val="0"/>
            </a:spcBef>
            <a:spcAft>
              <a:spcPct val="20000"/>
            </a:spcAft>
            <a:buChar char="••"/>
          </a:pPr>
          <a:r>
            <a:rPr lang="en-US" sz="2000" kern="1200" dirty="0"/>
            <a:t>Broadcast of a soccer match with “ball tracking” went wrong when the AI spotted a bald referee and decided his head was the ball… all game long. </a:t>
          </a:r>
          <a:endParaRPr lang="en-CA" sz="2000" kern="1200" dirty="0"/>
        </a:p>
        <a:p>
          <a:pPr marL="228600" lvl="1" indent="-228600" algn="l" defTabSz="889000">
            <a:lnSpc>
              <a:spcPct val="90000"/>
            </a:lnSpc>
            <a:spcBef>
              <a:spcPct val="0"/>
            </a:spcBef>
            <a:spcAft>
              <a:spcPct val="20000"/>
            </a:spcAft>
            <a:buChar char="••"/>
          </a:pPr>
          <a:r>
            <a:rPr lang="en-US" sz="2000" kern="1200" dirty="0"/>
            <a:t>Zillow Offers went out of business because their AI predictions of house prices went wrong during COVID. 2,000 jobs lost.</a:t>
          </a:r>
          <a:endParaRPr lang="en-CA" sz="2000" kern="1200" dirty="0"/>
        </a:p>
        <a:p>
          <a:pPr marL="228600" lvl="1" indent="-228600" algn="l" defTabSz="889000">
            <a:lnSpc>
              <a:spcPct val="90000"/>
            </a:lnSpc>
            <a:spcBef>
              <a:spcPct val="0"/>
            </a:spcBef>
            <a:spcAft>
              <a:spcPct val="20000"/>
            </a:spcAft>
            <a:buChar char="••"/>
          </a:pPr>
          <a:r>
            <a:rPr lang="en-US" sz="2000" kern="1200" dirty="0"/>
            <a:t>August 12, 2023: Cruise self-driving vehicles all came to a dead stop in San Francisco, causing a major traffic jam.</a:t>
          </a:r>
          <a:endParaRPr lang="en-CA" sz="2000" kern="1200" dirty="0"/>
        </a:p>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228600" lvl="1" indent="-228600" algn="l" defTabSz="889000">
            <a:lnSpc>
              <a:spcPct val="90000"/>
            </a:lnSpc>
            <a:spcBef>
              <a:spcPct val="0"/>
            </a:spcBef>
            <a:spcAft>
              <a:spcPct val="20000"/>
            </a:spcAft>
            <a:buChar char="••"/>
          </a:pPr>
          <a:endParaRPr lang="en-CA" sz="2000" kern="1200" dirty="0"/>
        </a:p>
        <a:p>
          <a:pPr marL="57150" lvl="1" indent="-57150" algn="l" defTabSz="400050">
            <a:lnSpc>
              <a:spcPct val="90000"/>
            </a:lnSpc>
            <a:spcBef>
              <a:spcPct val="0"/>
            </a:spcBef>
            <a:spcAft>
              <a:spcPct val="20000"/>
            </a:spcAft>
            <a:buChar char="••"/>
          </a:pPr>
          <a:endParaRPr lang="en-CA" sz="900" kern="1200" dirty="0"/>
        </a:p>
        <a:p>
          <a:pPr marL="57150" lvl="1" indent="-57150" algn="l" defTabSz="400050">
            <a:lnSpc>
              <a:spcPct val="90000"/>
            </a:lnSpc>
            <a:spcBef>
              <a:spcPct val="0"/>
            </a:spcBef>
            <a:spcAft>
              <a:spcPct val="20000"/>
            </a:spcAft>
            <a:buChar char="••"/>
          </a:pPr>
          <a:endParaRPr lang="en-CA" sz="900" kern="1200" dirty="0"/>
        </a:p>
      </dsp:txBody>
      <dsp:txXfrm>
        <a:off x="0" y="928118"/>
        <a:ext cx="6492875" cy="238658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AE7D95-2049-4336-A077-B5B3F88EED0B}" type="datetimeFigureOut">
              <a:rPr lang="en-CA" smtClean="0"/>
              <a:t>2023-10-02</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2590C-44B0-4B92-A6D3-1FFFD7F3110E}" type="slidenum">
              <a:rPr lang="en-CA" smtClean="0"/>
              <a:t>‹#›</a:t>
            </a:fld>
            <a:endParaRPr lang="en-CA"/>
          </a:p>
        </p:txBody>
      </p:sp>
    </p:spTree>
    <p:extLst>
      <p:ext uri="{BB962C8B-B14F-4D97-AF65-F5344CB8AC3E}">
        <p14:creationId xmlns:p14="http://schemas.microsoft.com/office/powerpoint/2010/main" val="200025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1262590C-44B0-4B92-A6D3-1FFFD7F3110E}" type="slidenum">
              <a:rPr lang="en-CA" smtClean="0"/>
              <a:t>1</a:t>
            </a:fld>
            <a:endParaRPr lang="en-CA"/>
          </a:p>
        </p:txBody>
      </p:sp>
    </p:spTree>
    <p:extLst>
      <p:ext uri="{BB962C8B-B14F-4D97-AF65-F5344CB8AC3E}">
        <p14:creationId xmlns:p14="http://schemas.microsoft.com/office/powerpoint/2010/main" val="3447906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AI bias refers to unjust or unacceptable outcomes due to how the AI was trained.</a:t>
            </a:r>
          </a:p>
          <a:p>
            <a:pPr marL="171450" indent="-171450">
              <a:buFont typeface="Arial" panose="020B0604020202020204" pitchFamily="34" charset="0"/>
              <a:buChar char="•"/>
            </a:pPr>
            <a:r>
              <a:rPr lang="en-US" dirty="0"/>
              <a:t>In 2019, a hospital was using AI to predict which patients would benefit from more care. One of the inputs was people’s prior health care spending, which in the US is heavily dependent on income. Poorer people spend less on health care because it comes out of their own pockets (even insurance may just be an 80/20 plan as they’re cheap). Black people are disproportionately poor, and thus there’s an implicit correlation – that the AI found – between race and prior health spending. But it’s not helpful for predicting who would benefit from more care.  </a:t>
            </a:r>
          </a:p>
          <a:p>
            <a:pPr marL="171450" indent="-171450">
              <a:buFont typeface="Arial" panose="020B0604020202020204" pitchFamily="34" charset="0"/>
              <a:buChar char="•"/>
            </a:pPr>
            <a:r>
              <a:rPr lang="en-US" dirty="0"/>
              <a:t>In 2015, Google Pictures was returning disproportionately few pictures of women CEOs, and Google’s ad network was serving high-paying jobs adverts disproportionately to men. Ad networks are dependent on click-through rate predictors – an AI that predicts how likely a specific user is to click a specific ad on a specific website at a specific time. Before the rise of GPT, these were the largest AI systems on the planet, trained on trillions of user-ad interactions. They were biased against showing those ads to women.  </a:t>
            </a:r>
          </a:p>
          <a:p>
            <a:pPr marL="171450" indent="-171450">
              <a:buFont typeface="Arial" panose="020B0604020202020204" pitchFamily="34" charset="0"/>
              <a:buChar char="•"/>
            </a:pPr>
            <a:r>
              <a:rPr lang="en-US" dirty="0"/>
              <a:t>In February 2023, Detroit police used facial recognition to arrest a Black woman for carjacking. </a:t>
            </a:r>
            <a:r>
              <a:rPr lang="en-US" dirty="0" err="1"/>
              <a:t>Nevermind</a:t>
            </a:r>
            <a:r>
              <a:rPr lang="en-US" dirty="0"/>
              <a:t> she was then 8 months pregnant. Facial recognition is known to have a much higher error rate for minorities compared to whites, largely because the databases they are trained on are predominantly of white people’s faces.</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11</a:t>
            </a:fld>
            <a:endParaRPr lang="en-CA"/>
          </a:p>
        </p:txBody>
      </p:sp>
    </p:spTree>
    <p:extLst>
      <p:ext uri="{BB962C8B-B14F-4D97-AF65-F5344CB8AC3E}">
        <p14:creationId xmlns:p14="http://schemas.microsoft.com/office/powerpoint/2010/main" val="2541941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August 2023: Snapchat AI (powered by ChatGPT) suddenly posted a live story of its own (not normal </a:t>
            </a:r>
            <a:r>
              <a:rPr lang="en-US" dirty="0" err="1"/>
              <a:t>behaviour</a:t>
            </a:r>
            <a:r>
              <a:rPr lang="en-US" dirty="0"/>
              <a:t>), consisting of a video showing a wall and ceiling, while also not responding to messages. Snapchat later said this was a “glitch,” no further information provided.</a:t>
            </a:r>
          </a:p>
          <a:p>
            <a:pPr marL="171450" indent="-171450">
              <a:buFont typeface="Arial" panose="020B0604020202020204" pitchFamily="34" charset="0"/>
              <a:buChar char="•"/>
            </a:pPr>
            <a:r>
              <a:rPr lang="en-US" dirty="0"/>
              <a:t>Add just the right bit of static to a digital picture, and an AI will see a lion instead of a bicycle.</a:t>
            </a:r>
          </a:p>
          <a:p>
            <a:pPr marL="171450" indent="-171450">
              <a:buFont typeface="Arial" panose="020B0604020202020204" pitchFamily="34" charset="0"/>
              <a:buChar char="•"/>
            </a:pPr>
            <a:r>
              <a:rPr lang="en-US" dirty="0"/>
              <a:t>This is because the AI is working furiously hard to find anything that statistically associates with the target class. The result is, we’ve built algorithms that squeeze pictures for every drop of information, by doing nonlinear transforms on groups of pixels. The final prediction model, while seeming to work great, commonly has almost nothing to do with how a human would actually go about recognizing an image. </a:t>
            </a:r>
          </a:p>
          <a:p>
            <a:pPr marL="171450" indent="-171450">
              <a:buFont typeface="Arial" panose="020B0604020202020204" pitchFamily="34" charset="0"/>
              <a:buChar char="•"/>
            </a:pPr>
            <a:r>
              <a:rPr lang="en-US" dirty="0"/>
              <a:t>By changing the right pixels the wrong way, you can bias those nonlinear transforms to give you something wildly different – even if the changes made are so slight that a human literally can’t see them.</a:t>
            </a:r>
          </a:p>
          <a:p>
            <a:pPr marL="171450" lvl="0" indent="-171450">
              <a:buFont typeface="Arial" panose="020B0604020202020204" pitchFamily="34" charset="0"/>
              <a:buChar char="•"/>
            </a:pPr>
            <a:r>
              <a:rPr lang="en-US" dirty="0"/>
              <a:t>These altered images are called adversarial examples, and the study of them is adversarial machine learning. It’s a very important area of research. </a:t>
            </a:r>
          </a:p>
          <a:p>
            <a:pPr marL="171450" lvl="0" indent="-171450">
              <a:buFont typeface="Arial" panose="020B0604020202020204" pitchFamily="34" charset="0"/>
              <a:buChar char="•"/>
            </a:pPr>
            <a:r>
              <a:rPr lang="en-US" dirty="0"/>
              <a:t>It can also happen that an image that is just slightly outside what the NN was trained on gets a wildly different predicted label. Just accidentally.</a:t>
            </a:r>
          </a:p>
          <a:p>
            <a:pPr marL="171450" lvl="0" indent="-171450">
              <a:buFont typeface="Arial" panose="020B0604020202020204" pitchFamily="34" charset="0"/>
              <a:buChar char="•"/>
            </a:pPr>
            <a:endParaRPr lang="en-US" dirty="0"/>
          </a:p>
          <a:p>
            <a:pPr marL="628650" lvl="1"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12</a:t>
            </a:fld>
            <a:endParaRPr lang="en-CA"/>
          </a:p>
        </p:txBody>
      </p:sp>
    </p:spTree>
    <p:extLst>
      <p:ext uri="{BB962C8B-B14F-4D97-AF65-F5344CB8AC3E}">
        <p14:creationId xmlns:p14="http://schemas.microsoft.com/office/powerpoint/2010/main" val="2473612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Example, glasses with an adversarial patch added. This patch was successful in causing trained facial recognition systems to confidently identify this person as some other random person from the training dataset. Thus, they dodged the recognizer. </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13</a:t>
            </a:fld>
            <a:endParaRPr lang="en-CA"/>
          </a:p>
        </p:txBody>
      </p:sp>
    </p:spTree>
    <p:extLst>
      <p:ext uri="{BB962C8B-B14F-4D97-AF65-F5344CB8AC3E}">
        <p14:creationId xmlns:p14="http://schemas.microsoft.com/office/powerpoint/2010/main" val="3513097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Example: Fooling a person detector, trained to simply draw a highlight box around any person detected in the image. Hold a not-very-big picture up (not in front of your face), and the AI decides there’s nobody there at all.</a:t>
            </a:r>
          </a:p>
          <a:p>
            <a:pPr marL="628650" lvl="1" indent="-171450">
              <a:buFont typeface="Arial" panose="020B0604020202020204" pitchFamily="34" charset="0"/>
              <a:buChar char="•"/>
            </a:pPr>
            <a:r>
              <a:rPr lang="en-US" dirty="0"/>
              <a:t>I can’t remember where… but I swear to you, I’ve seen this idea in science fiction from decades ago. </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14</a:t>
            </a:fld>
            <a:endParaRPr lang="en-CA"/>
          </a:p>
        </p:txBody>
      </p:sp>
    </p:spTree>
    <p:extLst>
      <p:ext uri="{BB962C8B-B14F-4D97-AF65-F5344CB8AC3E}">
        <p14:creationId xmlns:p14="http://schemas.microsoft.com/office/powerpoint/2010/main" val="34855718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Back in 2016, Microsoft put out a chatbot named Tay for public access. It was designed to learn from its interactions… on the Internet. The result: Twitter users bombarded it with enough profanity and hate speech that the bot learned this was acceptable and started mimicking it. Tay was shut down less than 24 hours after going live, and was never re-released. You’ll notice that ChatGPT seems more robust against this stuff – it seems fair to guess that Microsoft staff did give the OpenAI team some pointers.</a:t>
            </a:r>
          </a:p>
          <a:p>
            <a:pPr marL="171450" indent="-171450">
              <a:buFont typeface="Arial" panose="020B0604020202020204" pitchFamily="34" charset="0"/>
              <a:buChar char="•"/>
            </a:pPr>
            <a:r>
              <a:rPr lang="en-US" dirty="0"/>
              <a:t>The underlying technology for the ball tracker was a deep neural network. We will learn that these things are complete black boxes – some of my most recent research is in trying to explain their classifications better. In this case, for some reason, the deep network decided that a man’s bald head was similar enough to a soccer ball that it focused on him for the whole broadcast. The home audience was not entertained. </a:t>
            </a:r>
          </a:p>
          <a:p>
            <a:pPr marL="171450" indent="-171450">
              <a:buFont typeface="Arial" panose="020B0604020202020204" pitchFamily="34" charset="0"/>
              <a:buChar char="•"/>
            </a:pPr>
            <a:r>
              <a:rPr lang="en-US" dirty="0"/>
              <a:t>Zillow Offers was a unit of Zillow, an online real-estate firm, The unit specialized in flipping houses using Zillow’s own funds. An AI was used to predict future house prices. However, COVID knocked the real estate market around quite badly, first depressing it then turbocharging it. This undermined the accuracy of the AI’s predictions, and ultimately the profit and loss for the whole unit (Zillow ultimately had to write off over $300 million).</a:t>
            </a:r>
          </a:p>
          <a:p>
            <a:pPr marL="171450" indent="-171450">
              <a:buFont typeface="Arial" panose="020B0604020202020204" pitchFamily="34" charset="0"/>
              <a:buChar char="•"/>
            </a:pPr>
            <a:r>
              <a:rPr lang="en-US" dirty="0"/>
              <a:t>Cruise reported that a music festival that day caused a big spike in wireless traffic – interrupting connectivity from central stations to the vehicles. Presumably “stop and put on hazard lights” is a designated safe state that the cars went into. OK, but problem: they were blocking traffic, including intersections. Again, a change in the environment that the system could not adapt to (although this might not be DIRECTLY the AI component, it’s still the system). </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15</a:t>
            </a:fld>
            <a:endParaRPr lang="en-CA"/>
          </a:p>
        </p:txBody>
      </p:sp>
    </p:spTree>
    <p:extLst>
      <p:ext uri="{BB962C8B-B14F-4D97-AF65-F5344CB8AC3E}">
        <p14:creationId xmlns:p14="http://schemas.microsoft.com/office/powerpoint/2010/main" val="38585677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mj-lt"/>
              <a:buAutoNum type="arabicPeriod"/>
            </a:pPr>
            <a:r>
              <a:rPr lang="en-US" dirty="0"/>
              <a:t>Requirements, of course. This fleshes out the use cases you’ve decided need AI.</a:t>
            </a:r>
          </a:p>
          <a:p>
            <a:pPr marL="228600" indent="-228600">
              <a:buFont typeface="+mj-lt"/>
              <a:buAutoNum type="arabicPeriod"/>
            </a:pPr>
            <a:r>
              <a:rPr lang="en-US" dirty="0"/>
              <a:t>Obviously, you then need to get your data; these are the inputs your AI will learn from. </a:t>
            </a:r>
            <a:r>
              <a:rPr lang="en-US" i="1" dirty="0"/>
              <a:t>Dataset Engineering</a:t>
            </a:r>
            <a:r>
              <a:rPr lang="en-US" i="0" dirty="0"/>
              <a:t> is now a vital topic we’re going to talk about in this module, but not today.</a:t>
            </a:r>
          </a:p>
          <a:p>
            <a:pPr marL="228600" indent="-228600">
              <a:buFont typeface="+mj-lt"/>
              <a:buAutoNum type="arabicPeriod"/>
            </a:pPr>
            <a:r>
              <a:rPr lang="en-US" i="0" dirty="0"/>
              <a:t>Data cleaning refers to cleaning up the mess that is data in the real world. No nice clean distributions, “rare” events happening more than they should, noise everywhere, data might be missing or corrupted in transmission, etc. </a:t>
            </a:r>
          </a:p>
          <a:p>
            <a:pPr marL="228600" indent="-228600">
              <a:buFont typeface="+mj-lt"/>
              <a:buAutoNum type="arabicPeriod"/>
            </a:pPr>
            <a:r>
              <a:rPr lang="en-US" i="0" dirty="0"/>
              <a:t>Then, you have to attach the correct output to each input. Often extremely difficult and expensive; guesstimates won’t do, b/c your learning algorithm presumes it is given THE TRUTH.</a:t>
            </a:r>
          </a:p>
          <a:p>
            <a:pPr marL="228600" indent="-228600">
              <a:buFont typeface="+mj-lt"/>
              <a:buAutoNum type="arabicPeriod"/>
            </a:pPr>
            <a:r>
              <a:rPr lang="en-US" i="0" dirty="0"/>
              <a:t>Now you can finally look at feature selection/reduction, or derived features. This is a core step in improving the training time and performance of the AI.</a:t>
            </a:r>
          </a:p>
          <a:p>
            <a:pPr marL="228600" indent="-228600">
              <a:buFont typeface="+mj-lt"/>
              <a:buAutoNum type="arabicPeriod"/>
            </a:pPr>
            <a:r>
              <a:rPr lang="en-US" i="0" dirty="0"/>
              <a:t>At last, you can feed data to the AI algorithm. This step is the actual machine learning; everything up to now was getting data ready to be fed in, and everything after is about assessing and utilizing the AI to fulfill its use cases.</a:t>
            </a:r>
          </a:p>
          <a:p>
            <a:pPr marL="228600" indent="-228600">
              <a:buFont typeface="+mj-lt"/>
              <a:buAutoNum type="arabicPeriod"/>
            </a:pPr>
            <a:r>
              <a:rPr lang="en-US" i="0" dirty="0"/>
              <a:t>Evaluation: is the AI accurate? Unbiased? Behaves correctly in new situations?</a:t>
            </a:r>
          </a:p>
          <a:p>
            <a:pPr marL="228600" indent="-228600">
              <a:buFont typeface="+mj-lt"/>
              <a:buAutoNum type="arabicPeriod"/>
            </a:pPr>
            <a:r>
              <a:rPr lang="en-US" i="0" dirty="0"/>
              <a:t>Time to put the AI to work! Actually use the AI outputs to do some useful work.</a:t>
            </a:r>
          </a:p>
          <a:p>
            <a:pPr marL="228600" indent="-228600">
              <a:buFont typeface="+mj-lt"/>
              <a:buAutoNum type="arabicPeriod"/>
            </a:pPr>
            <a:r>
              <a:rPr lang="en-US" i="0" dirty="0"/>
              <a:t>But you have to constantly keep your eye on the AI, and make sure it continues to behave correctly (until you push out the next version…) </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16</a:t>
            </a:fld>
            <a:endParaRPr lang="en-CA"/>
          </a:p>
        </p:txBody>
      </p:sp>
    </p:spTree>
    <p:extLst>
      <p:ext uri="{BB962C8B-B14F-4D97-AF65-F5344CB8AC3E}">
        <p14:creationId xmlns:p14="http://schemas.microsoft.com/office/powerpoint/2010/main" val="22428474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look at the red box. The steps inside form what is usually called an AI “pipeline.” This is everything from ingestion of data right through to the monitoring of a deployed model.</a:t>
            </a:r>
          </a:p>
          <a:p>
            <a:pPr marL="171450" lvl="0" indent="-171450">
              <a:buFont typeface="Arial" panose="020B0604020202020204" pitchFamily="34" charset="0"/>
              <a:buChar char="•"/>
            </a:pPr>
            <a:r>
              <a:rPr lang="en-US" dirty="0"/>
              <a:t>The vital point is, it is all automated. We’ll see this in more detail in future lectures and in our first laboratory project.</a:t>
            </a:r>
          </a:p>
          <a:p>
            <a:pPr marL="171450" lvl="0" indent="-171450">
              <a:buFont typeface="Arial" panose="020B0604020202020204" pitchFamily="34" charset="0"/>
              <a:buChar char="•"/>
            </a:pPr>
            <a:r>
              <a:rPr lang="en-US" dirty="0"/>
              <a:t>This automation lets us train up a new version of the AI on fresh incoming data, even while the last deployed version is still running and processing that same data.</a:t>
            </a:r>
          </a:p>
          <a:p>
            <a:pPr marL="628650" lvl="1" indent="-171450">
              <a:buFont typeface="Arial" panose="020B0604020202020204" pitchFamily="34" charset="0"/>
              <a:buChar char="•"/>
            </a:pPr>
            <a:r>
              <a:rPr lang="en-US" dirty="0"/>
              <a:t>When a new version starts outperforming the older one (usually because it is a better model for the newest data), you would cut over and deploy the new one while pulling the old one offline.</a:t>
            </a:r>
          </a:p>
          <a:p>
            <a:pPr marL="171450" lvl="0" indent="-171450">
              <a:buFont typeface="Arial" panose="020B0604020202020204" pitchFamily="34" charset="0"/>
              <a:buChar char="•"/>
            </a:pPr>
            <a:r>
              <a:rPr lang="en-US" dirty="0"/>
              <a:t>Dozens of new models might be generated each day. This </a:t>
            </a:r>
            <a:r>
              <a:rPr lang="en-US" dirty="0" err="1"/>
              <a:t>si</a:t>
            </a:r>
            <a:r>
              <a:rPr lang="en-US" dirty="0"/>
              <a:t> a way to deal with changes in the environment and user </a:t>
            </a:r>
            <a:r>
              <a:rPr lang="en-US" dirty="0" err="1"/>
              <a:t>behaviours</a:t>
            </a:r>
            <a:r>
              <a:rPr lang="en-US" dirty="0"/>
              <a:t>.</a:t>
            </a:r>
          </a:p>
          <a:p>
            <a:pPr marL="171450" lvl="0" indent="-171450">
              <a:buFont typeface="Arial" panose="020B0604020202020204" pitchFamily="34" charset="0"/>
              <a:buChar char="•"/>
            </a:pPr>
            <a:r>
              <a:rPr lang="en-US" dirty="0"/>
              <a:t>But remember, everything revolves around the AI model. The whole pipeline exists to support it, and deploy new versions when the old one starts to lose relevance.</a:t>
            </a:r>
          </a:p>
          <a:p>
            <a:pPr marL="171450" lvl="0" indent="-171450">
              <a:buFont typeface="Arial" panose="020B0604020202020204" pitchFamily="34" charset="0"/>
              <a:buChar char="•"/>
            </a:pPr>
            <a:r>
              <a:rPr lang="en-US" dirty="0"/>
              <a:t>So to understand the pipeline, we first have to understand the AI; what do we need to feed it, and what will come out the other end? (Diamonds, obviously.)</a:t>
            </a:r>
          </a:p>
          <a:p>
            <a:pPr marL="628650" lvl="1"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17</a:t>
            </a:fld>
            <a:endParaRPr lang="en-CA"/>
          </a:p>
        </p:txBody>
      </p:sp>
    </p:spTree>
    <p:extLst>
      <p:ext uri="{BB962C8B-B14F-4D97-AF65-F5344CB8AC3E}">
        <p14:creationId xmlns:p14="http://schemas.microsoft.com/office/powerpoint/2010/main" val="13955189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Code snippet from Ch. 2 of our ML with Python textbook. A dictionary is a data object consisting of name-value pairs.</a:t>
            </a:r>
          </a:p>
          <a:p>
            <a:pPr marL="171450" indent="-171450">
              <a:buFont typeface="Arial" panose="020B0604020202020204" pitchFamily="34" charset="0"/>
              <a:buChar char="•"/>
            </a:pPr>
            <a:r>
              <a:rPr lang="en-US" dirty="0"/>
              <a:t>Who here has had a course or experience with a  database?</a:t>
            </a:r>
          </a:p>
          <a:p>
            <a:pPr marL="171450" indent="-171450">
              <a:buFont typeface="Arial" panose="020B0604020202020204" pitchFamily="34" charset="0"/>
              <a:buChar char="•"/>
            </a:pPr>
            <a:r>
              <a:rPr lang="en-US" dirty="0"/>
              <a:t>Well, this is familiar to you. A real-world object is represented in a record by certain observations about that object (“attributes”). Here, a person is represented by their name, their age, and the city they live in.</a:t>
            </a:r>
          </a:p>
          <a:p>
            <a:pPr marL="628650" lvl="1" indent="-171450">
              <a:buFont typeface="Arial" panose="020B0604020202020204" pitchFamily="34" charset="0"/>
              <a:buChar char="•"/>
            </a:pPr>
            <a:r>
              <a:rPr lang="en-US" dirty="0"/>
              <a:t>Obviously, not enough information to even identify the person in the real world. But in the database, this might be all we care about.</a:t>
            </a:r>
          </a:p>
          <a:p>
            <a:pPr marL="628650" lvl="1" indent="-171450">
              <a:buFont typeface="Arial" panose="020B0604020202020204" pitchFamily="34" charset="0"/>
              <a:buChar char="•"/>
            </a:pPr>
            <a:r>
              <a:rPr lang="en-US" dirty="0"/>
              <a:t>Now, change the terms. Each kind of observation is a feature rather than an attribute.</a:t>
            </a:r>
          </a:p>
          <a:p>
            <a:pPr marL="628650" lvl="1" indent="-171450">
              <a:buFont typeface="Arial" panose="020B0604020202020204" pitchFamily="34" charset="0"/>
              <a:buChar char="•"/>
            </a:pPr>
            <a:r>
              <a:rPr lang="en-US" dirty="0"/>
              <a:t>A specific object will have specific values for each feature; these are the feature values for the object.</a:t>
            </a:r>
          </a:p>
          <a:p>
            <a:pPr marL="628650" lvl="1" indent="-171450">
              <a:buFont typeface="Arial" panose="020B0604020202020204" pitchFamily="34" charset="0"/>
              <a:buChar char="•"/>
            </a:pPr>
            <a:r>
              <a:rPr lang="en-US" dirty="0"/>
              <a:t>A feature has a legal set of values. This is usually called a dimension in machine learning. So the dimension “name” is all possible names (these are a special kind of string). The dimension “age” is all possible ages (positive integers, less than 200).</a:t>
            </a:r>
          </a:p>
          <a:p>
            <a:pPr marL="628650" lvl="1" indent="-171450">
              <a:buFont typeface="Arial" panose="020B0604020202020204" pitchFamily="34" charset="0"/>
              <a:buChar char="•"/>
            </a:pPr>
            <a:r>
              <a:rPr lang="en-US" dirty="0"/>
              <a:t> We usually order the features representing objects in a fixed way, so we can treat them as vectors. Hence the name, “feature vectors.”</a:t>
            </a:r>
          </a:p>
          <a:p>
            <a:pPr marL="628650" lvl="1"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18</a:t>
            </a:fld>
            <a:endParaRPr lang="en-CA"/>
          </a:p>
        </p:txBody>
      </p:sp>
    </p:spTree>
    <p:extLst>
      <p:ext uri="{BB962C8B-B14F-4D97-AF65-F5344CB8AC3E}">
        <p14:creationId xmlns:p14="http://schemas.microsoft.com/office/powerpoint/2010/main" val="521632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We extend the idea of feature dimensions to feature space; it’s a virtual space where each axis is one feature dimension, each at right angles to every other one. In other words, it’s a vector space from linear algebra.</a:t>
            </a:r>
          </a:p>
          <a:p>
            <a:pPr marL="171450" indent="-171450">
              <a:buFont typeface="Arial" panose="020B0604020202020204" pitchFamily="34" charset="0"/>
              <a:buChar char="•"/>
            </a:pPr>
            <a:r>
              <a:rPr lang="en-US" dirty="0"/>
              <a:t>One very powerful tool this gives us is looking at how feature vectors (objects) are distributed in the feature space. Are there natural groups they fall into? Do these groups mean something? Is there any overlap, or are they cleanly separated?</a:t>
            </a:r>
          </a:p>
          <a:p>
            <a:pPr marL="171450" indent="-171450">
              <a:buFont typeface="Arial" panose="020B0604020202020204" pitchFamily="34" charset="0"/>
              <a:buChar char="•"/>
            </a:pPr>
            <a:r>
              <a:rPr lang="en-US" dirty="0"/>
              <a:t>Here, car engines are represented as their displacement, and fuel efficiency. There’s a third variable, the number of gears in the transmission. That’s represented by the color and symbol used to plot each feature vector. Normally in machine learning, this color/shape for a point would be used to represent a different label (i.e. the output variable)</a:t>
            </a:r>
          </a:p>
          <a:p>
            <a:pPr marL="171450" indent="-171450">
              <a:buFont typeface="Arial" panose="020B0604020202020204" pitchFamily="34" charset="0"/>
              <a:buChar char="•"/>
            </a:pPr>
            <a:r>
              <a:rPr lang="en-US" dirty="0"/>
              <a:t>Notice that each object is a feature vector, which also means it is one point in the feature space, and it will be assigned one label value (just a scalar). </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19</a:t>
            </a:fld>
            <a:endParaRPr lang="en-CA"/>
          </a:p>
        </p:txBody>
      </p:sp>
    </p:spTree>
    <p:extLst>
      <p:ext uri="{BB962C8B-B14F-4D97-AF65-F5344CB8AC3E}">
        <p14:creationId xmlns:p14="http://schemas.microsoft.com/office/powerpoint/2010/main" val="19888582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let’s look at the idea of classification in feature space. The core idea is that feature vectors close to each other should share the same label, while points far away are likely to have different labels. There are many ways to turn that basic idea into a rule you can program in a computer. </a:t>
            </a:r>
          </a:p>
          <a:p>
            <a:pPr marL="171450" indent="-171450">
              <a:buFont typeface="Arial" panose="020B0604020202020204" pitchFamily="34" charset="0"/>
              <a:buChar char="•"/>
            </a:pPr>
            <a:r>
              <a:rPr lang="en-US" dirty="0"/>
              <a:t>The k-NN classifier (used in our first lab)  is a very simple one: first, memorize all the training datapoints you’re given. Then, take the k points that are closest to a new test data point it has not seen, and predict that the test point has the most common label amongst those k neighbors.</a:t>
            </a:r>
          </a:p>
          <a:p>
            <a:pPr marL="628650" lvl="1" indent="-171450">
              <a:buFont typeface="Arial" panose="020B0604020202020204" pitchFamily="34" charset="0"/>
              <a:buChar char="•"/>
            </a:pPr>
            <a:r>
              <a:rPr lang="en-US" dirty="0"/>
              <a:t>This example: for a 1-NN classifier, you would predict label “blue.” However, for a 3-NN classifier, you would predict “red.” </a:t>
            </a:r>
          </a:p>
          <a:p>
            <a:pPr marL="628650" lvl="1" indent="-171450">
              <a:buFont typeface="Arial" panose="020B0604020202020204" pitchFamily="34" charset="0"/>
              <a:buChar char="•"/>
            </a:pPr>
            <a:r>
              <a:rPr lang="en-US" dirty="0"/>
              <a:t>Shows that changing the k value can significantly change your prediction outcome.</a:t>
            </a:r>
          </a:p>
          <a:p>
            <a:pPr marL="171450" lvl="0" indent="-171450">
              <a:buFont typeface="Arial" panose="020B0604020202020204" pitchFamily="34" charset="0"/>
              <a:buChar char="•"/>
            </a:pPr>
            <a:r>
              <a:rPr lang="en-US" dirty="0"/>
              <a:t>K is what we call a hyper-parameter. It’s one of the values that has to be provided to a learning algorithm as an input before learning even starts. </a:t>
            </a:r>
          </a:p>
          <a:p>
            <a:pPr marL="171450" lvl="0" indent="-171450">
              <a:buFont typeface="Arial" panose="020B0604020202020204" pitchFamily="34" charset="0"/>
              <a:buChar char="•"/>
            </a:pPr>
            <a:r>
              <a:rPr lang="en-US" dirty="0"/>
              <a:t>So what is the right value of k? We don’t know, and right now we can’t. Look at this scatter plot; it’s all the AI has to work with. Using inductive reasoning, the AI has to come up with a model that not only describes all the training data it is given, but also any other new data that might be fed to it. </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20</a:t>
            </a:fld>
            <a:endParaRPr lang="en-CA"/>
          </a:p>
        </p:txBody>
      </p:sp>
    </p:spTree>
    <p:extLst>
      <p:ext uri="{BB962C8B-B14F-4D97-AF65-F5344CB8AC3E}">
        <p14:creationId xmlns:p14="http://schemas.microsoft.com/office/powerpoint/2010/main" val="201068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This is the calendar description for this course, and what I plan to cover. If you look carefully, what you’ll discover is that it really says we are going to learn about Computational Intelligence. This is basically an exotic sub-topic of Artificial Intelligence, covering neural networks, fuzzy logic, and evolutionary computing.</a:t>
            </a:r>
          </a:p>
          <a:p>
            <a:pPr marL="171450" indent="-171450">
              <a:buFont typeface="Arial" panose="020B0604020202020204" pitchFamily="34" charset="0"/>
              <a:buChar char="•"/>
            </a:pPr>
            <a:r>
              <a:rPr lang="en-CA" dirty="0"/>
              <a:t>Some of you may know that Deep Learning, which what all the current AI hype is about, is really neural networks. SO that part of Computational Intelligence is no longer strange and exotic, at least in the AI world. Neural networks are the mainstream. Fuzzy logic and evolutionary computing (also called metaheuristics) still are oddballs. For your reference, my research interests are fuzzy logic, hybrids of fuzzy logic and neural networks, and deep learning, in that order.</a:t>
            </a:r>
          </a:p>
          <a:p>
            <a:pPr marL="171450" indent="-171450">
              <a:buFont typeface="Arial" panose="020B0604020202020204" pitchFamily="34" charset="0"/>
              <a:buChar char="•"/>
            </a:pPr>
            <a:r>
              <a:rPr lang="en-CA" dirty="0"/>
              <a:t>But this is a course in the ECE Department, where we investigate the engineering of computer systems. And there has recently been a lot of interest in Software Engineering for Artificial Intelligence, SE4AI. This looks at how to reliably and repeatably engineer systems incorporating AI to achieve some objective. This is what’s needed to deploy AI in the real world.</a:t>
            </a:r>
          </a:p>
          <a:p>
            <a:pPr marL="171450" indent="-171450">
              <a:buFont typeface="Arial" panose="020B0604020202020204" pitchFamily="34" charset="0"/>
              <a:buChar char="•"/>
            </a:pPr>
            <a:r>
              <a:rPr lang="en-CA" dirty="0"/>
              <a:t>So while I’m going to cover the three areas of computational intelligence, we’re going to start with an overview of SE4AI… and why is it currently so difficult to engineer AI systems.</a:t>
            </a:r>
          </a:p>
        </p:txBody>
      </p:sp>
      <p:sp>
        <p:nvSpPr>
          <p:cNvPr id="4" name="Slide Number Placeholder 3"/>
          <p:cNvSpPr>
            <a:spLocks noGrp="1"/>
          </p:cNvSpPr>
          <p:nvPr>
            <p:ph type="sldNum" sz="quarter" idx="5"/>
          </p:nvPr>
        </p:nvSpPr>
        <p:spPr/>
        <p:txBody>
          <a:bodyPr/>
          <a:lstStyle/>
          <a:p>
            <a:fld id="{1262590C-44B0-4B92-A6D3-1FFFD7F3110E}" type="slidenum">
              <a:rPr lang="en-CA" smtClean="0"/>
              <a:t>3</a:t>
            </a:fld>
            <a:endParaRPr lang="en-CA"/>
          </a:p>
        </p:txBody>
      </p:sp>
    </p:spTree>
    <p:extLst>
      <p:ext uri="{BB962C8B-B14F-4D97-AF65-F5344CB8AC3E}">
        <p14:creationId xmlns:p14="http://schemas.microsoft.com/office/powerpoint/2010/main" val="21040168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thing is, there is no scientific theory of learning or pattern recognition for machines… because we don’t have one for humans either. Psychologists have some guesses, which work moderately well, but we fundamentally do not have a scientific understanding of how human intelligence works. How does a very fragile lump of tissue in a bone case produce thought, self-awareness, consciousness? No idea, not even the beginnings of an idea. It’s one of the few real mysteries we are aware of in the observable universe.</a:t>
            </a:r>
          </a:p>
          <a:p>
            <a:pPr marL="171450" indent="-171450">
              <a:buFont typeface="Arial" panose="020B0604020202020204" pitchFamily="34" charset="0"/>
              <a:buChar char="•"/>
            </a:pPr>
            <a:r>
              <a:rPr lang="en-US" dirty="0"/>
              <a:t>At the practical engineering level: that means we cannot tell in advance how well any algorithm, with a chosen set of hyper-parameters, will perform on a dataset; what the prediction accuracy will be on the training set, and especially how that will change on the test data points. All we can do is try it out and see what happens.</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21</a:t>
            </a:fld>
            <a:endParaRPr lang="en-CA"/>
          </a:p>
        </p:txBody>
      </p:sp>
    </p:spTree>
    <p:extLst>
      <p:ext uri="{BB962C8B-B14F-4D97-AF65-F5344CB8AC3E}">
        <p14:creationId xmlns:p14="http://schemas.microsoft.com/office/powerpoint/2010/main" val="25639420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So the basic approach for </a:t>
            </a:r>
            <a:r>
              <a:rPr lang="en-US" dirty="0" err="1"/>
              <a:t>mahine</a:t>
            </a:r>
            <a:r>
              <a:rPr lang="en-US" dirty="0"/>
              <a:t> learning is: take the data you have, and split it into a training set, and a separate test set.</a:t>
            </a:r>
          </a:p>
          <a:p>
            <a:pPr marL="171450" indent="-171450">
              <a:buFont typeface="Arial" panose="020B0604020202020204" pitchFamily="34" charset="0"/>
              <a:buChar char="•"/>
            </a:pPr>
            <a:r>
              <a:rPr lang="en-US" dirty="0"/>
              <a:t>That’s called out-of-sample testing in statistics, and it is used as an unbiased estimate of how well the model generalizes to new data. </a:t>
            </a:r>
          </a:p>
          <a:p>
            <a:pPr marL="171450" indent="-171450">
              <a:buFont typeface="Arial" panose="020B0604020202020204" pitchFamily="34" charset="0"/>
              <a:buChar char="•"/>
            </a:pPr>
            <a:r>
              <a:rPr lang="en-US" dirty="0"/>
              <a:t>You will then train the model many times, changing its hyper-parameters to explore how the different values affect the final accuracy of the predictions. This is called hyper-parameter exploration.</a:t>
            </a:r>
          </a:p>
          <a:p>
            <a:pPr marL="171450" indent="-171450">
              <a:buFont typeface="Arial" panose="020B0604020202020204" pitchFamily="34" charset="0"/>
              <a:buChar char="•"/>
            </a:pPr>
            <a:r>
              <a:rPr lang="en-US" dirty="0"/>
              <a:t>Here’s a completely fake table that illustrates what I would expect to see in a k-NN classifier. We systematically try out different values of k, and see how the prediction accuracy changes.</a:t>
            </a:r>
          </a:p>
          <a:p>
            <a:pPr marL="171450" indent="-171450">
              <a:buFont typeface="Arial" panose="020B0604020202020204" pitchFamily="34" charset="0"/>
              <a:buChar char="•"/>
            </a:pPr>
            <a:r>
              <a:rPr lang="en-US" dirty="0"/>
              <a:t>I would normally expect the accuracy to increase along with k, until it hits a plateau, and then starts to drop.</a:t>
            </a:r>
          </a:p>
          <a:p>
            <a:pPr marL="628650" lvl="1" indent="-171450">
              <a:buFont typeface="Arial" panose="020B0604020202020204" pitchFamily="34" charset="0"/>
              <a:buChar char="•"/>
            </a:pPr>
            <a:r>
              <a:rPr lang="en-US" dirty="0"/>
              <a:t>What happens is that you initially have too few neighbors to make an accurate prediction. Then, as the number of neighbors rises, you’ll have an increasingly accurate classification, until you reach the natural limit of the classifier on this dataset (which is almost neve 100% except on the simplest datasets). As you keep increasing the number of neighbors, you’re bringing in more and more distant examples, which are probably less reliable guides to the labeling of this test point. So, you would probably see the accuracy start to drop off again. </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22</a:t>
            </a:fld>
            <a:endParaRPr lang="en-CA"/>
          </a:p>
        </p:txBody>
      </p:sp>
    </p:spTree>
    <p:extLst>
      <p:ext uri="{BB962C8B-B14F-4D97-AF65-F5344CB8AC3E}">
        <p14:creationId xmlns:p14="http://schemas.microsoft.com/office/powerpoint/2010/main" val="25538889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a:extLst>
              <a:ext uri="{FF2B5EF4-FFF2-40B4-BE49-F238E27FC236}">
                <a16:creationId xmlns:a16="http://schemas.microsoft.com/office/drawing/2014/main" id="{40244A81-B4AE-E4CC-E581-F428F76B952B}"/>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D025F62F-E2B8-4E1C-A3B2-BDB1F6AAEA10}" type="slidenum">
              <a:rPr lang="en-US" altLang="en-US"/>
              <a:pPr eaLnBrk="1" hangingPunct="1"/>
              <a:t>23</a:t>
            </a:fld>
            <a:endParaRPr lang="en-US" altLang="en-US"/>
          </a:p>
        </p:txBody>
      </p:sp>
      <p:sp>
        <p:nvSpPr>
          <p:cNvPr id="67587" name="Rectangle 2">
            <a:extLst>
              <a:ext uri="{FF2B5EF4-FFF2-40B4-BE49-F238E27FC236}">
                <a16:creationId xmlns:a16="http://schemas.microsoft.com/office/drawing/2014/main" id="{1712E385-AD44-F272-12A1-FCCB65B70E54}"/>
              </a:ext>
            </a:extLst>
          </p:cNvPr>
          <p:cNvSpPr>
            <a:spLocks noGrp="1" noRot="1" noChangeAspect="1" noChangeArrowheads="1" noTextEdit="1"/>
          </p:cNvSpPr>
          <p:nvPr>
            <p:ph type="sldImg"/>
          </p:nvPr>
        </p:nvSpPr>
        <p:spPr>
          <a:ln/>
        </p:spPr>
      </p:sp>
      <p:sp>
        <p:nvSpPr>
          <p:cNvPr id="67588" name="Rectangle 3">
            <a:extLst>
              <a:ext uri="{FF2B5EF4-FFF2-40B4-BE49-F238E27FC236}">
                <a16:creationId xmlns:a16="http://schemas.microsoft.com/office/drawing/2014/main" id="{8ECB4529-F53C-69E8-95E7-7D33D76A2867}"/>
              </a:ext>
            </a:extLst>
          </p:cNvPr>
          <p:cNvSpPr>
            <a:spLocks noGrp="1" noChangeArrowheads="1"/>
          </p:cNvSpPr>
          <p:nvPr>
            <p:ph type="body" idx="1"/>
          </p:nvPr>
        </p:nvSpPr>
        <p:spPr>
          <a:noFill/>
        </p:spPr>
        <p:txBody>
          <a:bodyPr/>
          <a:lstStyle/>
          <a:p>
            <a:pPr marL="171450" indent="-171450" eaLnBrk="1" hangingPunct="1">
              <a:buFontTx/>
              <a:buChar char="•"/>
            </a:pPr>
            <a:r>
              <a:rPr lang="en-US" altLang="en-US" dirty="0">
                <a:latin typeface="Arial" panose="020B0604020202020204" pitchFamily="34" charset="0"/>
              </a:rPr>
              <a:t>There are basically three approaches to learning in a neural network: supervised, reinforcement, and unsupervised learning.</a:t>
            </a:r>
          </a:p>
          <a:p>
            <a:pPr marL="171450" indent="-171450" eaLnBrk="1" hangingPunct="1">
              <a:buFontTx/>
              <a:buChar char="•"/>
            </a:pPr>
            <a:r>
              <a:rPr lang="en-US" altLang="en-US" dirty="0">
                <a:latin typeface="Arial" panose="020B0604020202020204" pitchFamily="34" charset="0"/>
              </a:rPr>
              <a:t>Supervised learning means that we have an exact “ground truth” output for every object. In some fashion, the desired output is determined for every feature vector (in this diagram, that’s the job of the “teacher.”) That desired response is compared to the actual response learned so far the AI system, producing an error signal. We feed the error signal back to the learner so that it can improve its performance (reduce the error).</a:t>
            </a:r>
          </a:p>
          <a:p>
            <a:pPr marL="171450" indent="-171450" eaLnBrk="1" hangingPunct="1">
              <a:buFontTx/>
              <a:buChar char="•"/>
            </a:pPr>
            <a:r>
              <a:rPr lang="en-US" altLang="en-US" dirty="0">
                <a:latin typeface="Arial" panose="020B0604020202020204" pitchFamily="34" charset="0"/>
              </a:rPr>
              <a:t>Finding an effective “teacher,” or source of the ground truth, is often very difficult. It’s a key part of data engineering, as we will see.</a:t>
            </a:r>
          </a:p>
        </p:txBody>
      </p:sp>
    </p:spTree>
    <p:extLst>
      <p:ext uri="{BB962C8B-B14F-4D97-AF65-F5344CB8AC3E}">
        <p14:creationId xmlns:p14="http://schemas.microsoft.com/office/powerpoint/2010/main" val="34755804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a:extLst>
              <a:ext uri="{FF2B5EF4-FFF2-40B4-BE49-F238E27FC236}">
                <a16:creationId xmlns:a16="http://schemas.microsoft.com/office/drawing/2014/main" id="{D890E62A-684C-B56F-2030-8F853A6CB22A}"/>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B10A1953-0880-4DE3-972D-DD37CE8AD60E}" type="slidenum">
              <a:rPr lang="en-US" altLang="en-US"/>
              <a:pPr eaLnBrk="1" hangingPunct="1"/>
              <a:t>24</a:t>
            </a:fld>
            <a:endParaRPr lang="en-US" altLang="en-US"/>
          </a:p>
        </p:txBody>
      </p:sp>
      <p:sp>
        <p:nvSpPr>
          <p:cNvPr id="68611" name="Rectangle 2">
            <a:extLst>
              <a:ext uri="{FF2B5EF4-FFF2-40B4-BE49-F238E27FC236}">
                <a16:creationId xmlns:a16="http://schemas.microsoft.com/office/drawing/2014/main" id="{F00C1D0B-5632-2455-C51C-3BE3DF515054}"/>
              </a:ext>
            </a:extLst>
          </p:cNvPr>
          <p:cNvSpPr>
            <a:spLocks noGrp="1" noRot="1" noChangeAspect="1" noChangeArrowheads="1" noTextEdit="1"/>
          </p:cNvSpPr>
          <p:nvPr>
            <p:ph type="sldImg"/>
          </p:nvPr>
        </p:nvSpPr>
        <p:spPr>
          <a:ln/>
        </p:spPr>
      </p:sp>
      <p:sp>
        <p:nvSpPr>
          <p:cNvPr id="68612" name="Rectangle 3">
            <a:extLst>
              <a:ext uri="{FF2B5EF4-FFF2-40B4-BE49-F238E27FC236}">
                <a16:creationId xmlns:a16="http://schemas.microsoft.com/office/drawing/2014/main" id="{14C10EFF-A1CC-A4C9-A759-305643D677A3}"/>
              </a:ext>
            </a:extLst>
          </p:cNvPr>
          <p:cNvSpPr>
            <a:spLocks noGrp="1" noChangeArrowheads="1"/>
          </p:cNvSpPr>
          <p:nvPr>
            <p:ph type="body" idx="1"/>
          </p:nvPr>
        </p:nvSpPr>
        <p:spPr>
          <a:noFill/>
        </p:spPr>
        <p:txBody>
          <a:bodyPr/>
          <a:lstStyle/>
          <a:p>
            <a:pPr marL="171450" indent="-171450" eaLnBrk="1" hangingPunct="1">
              <a:buFontTx/>
              <a:buChar char="•"/>
            </a:pPr>
            <a:r>
              <a:rPr lang="en-US" altLang="en-US" dirty="0">
                <a:latin typeface="Arial" panose="020B0604020202020204" pitchFamily="34" charset="0"/>
              </a:rPr>
              <a:t>In reinforcement learning, the learning system is acting on the environment, observing the results, and receiving positive or negative feedback from a “critic.” Again, this is some form of </a:t>
            </a:r>
            <a:r>
              <a:rPr lang="en-US" altLang="en-US" dirty="0" err="1">
                <a:latin typeface="Arial" panose="020B0604020202020204" pitchFamily="34" charset="0"/>
              </a:rPr>
              <a:t>assessmentof</a:t>
            </a:r>
            <a:r>
              <a:rPr lang="en-US" altLang="en-US" dirty="0">
                <a:latin typeface="Arial" panose="020B0604020202020204" pitchFamily="34" charset="0"/>
              </a:rPr>
              <a:t> the AI system’s performance.</a:t>
            </a:r>
          </a:p>
          <a:p>
            <a:pPr marL="171450" indent="-171450" eaLnBrk="1" hangingPunct="1">
              <a:buFontTx/>
              <a:buChar char="•"/>
            </a:pPr>
            <a:r>
              <a:rPr lang="en-US" altLang="en-US" dirty="0">
                <a:latin typeface="Arial" panose="020B0604020202020204" pitchFamily="34" charset="0"/>
              </a:rPr>
              <a:t>This critic cannot give an explicit error signal, only a “good” or “bad” response. The goal here is minimize “bad” feedback, and maximize “good” feedback. This is commonly used in robotics, for example.</a:t>
            </a:r>
          </a:p>
          <a:p>
            <a:pPr marL="171450" indent="-171450" eaLnBrk="1" hangingPunct="1">
              <a:buFontTx/>
              <a:buChar char="•"/>
            </a:pPr>
            <a:r>
              <a:rPr lang="en-US" altLang="en-US" dirty="0">
                <a:latin typeface="Arial" panose="020B0604020202020204" pitchFamily="34" charset="0"/>
              </a:rPr>
              <a:t>Reinforcement is itself a bit complicated. The state of the AI system’s environment is an input to the AI system, but the AI is directly modifying it through the actions it takes.</a:t>
            </a:r>
          </a:p>
          <a:p>
            <a:pPr marL="628650" lvl="1" indent="-171450" eaLnBrk="1" hangingPunct="1">
              <a:buFontTx/>
              <a:buChar char="•"/>
            </a:pPr>
            <a:r>
              <a:rPr lang="en-US" altLang="en-US" dirty="0">
                <a:latin typeface="Arial" panose="020B0604020202020204" pitchFamily="34" charset="0"/>
              </a:rPr>
              <a:t>There will be a limited set of actions that the AI is capable of, but their impact on the environment will change as the environment changes. The AI has to explore the combinations of action-state pairs to learn how best to manipulate the environment.</a:t>
            </a:r>
          </a:p>
          <a:p>
            <a:pPr marL="628650" lvl="1" indent="-171450" eaLnBrk="1" hangingPunct="1">
              <a:buFontTx/>
              <a:buChar char="•"/>
            </a:pPr>
            <a:r>
              <a:rPr lang="en-US" altLang="en-US" dirty="0">
                <a:latin typeface="Arial" panose="020B0604020202020204" pitchFamily="34" charset="0"/>
              </a:rPr>
              <a:t>Something in the environment, some critical variables, will be observed by the critic. That’s the primary reinforcement signal. This is turned into a reward or penalty by the critic, and passed to the AI. Remember, that means there’s a delay between taking an action and seeing the reward or penalty.</a:t>
            </a:r>
          </a:p>
        </p:txBody>
      </p:sp>
    </p:spTree>
    <p:extLst>
      <p:ext uri="{BB962C8B-B14F-4D97-AF65-F5344CB8AC3E}">
        <p14:creationId xmlns:p14="http://schemas.microsoft.com/office/powerpoint/2010/main" val="4208459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06C0AC71-FF2E-335E-92FF-D51BB6BD010B}"/>
              </a:ext>
            </a:extLst>
          </p:cNvPr>
          <p:cNvSpPr>
            <a:spLocks noGrp="1" noChangeArrowheads="1"/>
          </p:cNvSpPr>
          <p:nvPr>
            <p:ph type="sldNum" sz="quarter" idx="5"/>
          </p:nvPr>
        </p:nvSpPr>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184B8DF4-236A-40A1-B0B0-EA5DECF09899}" type="slidenum">
              <a:rPr lang="en-US" altLang="en-US"/>
              <a:pPr eaLnBrk="1" hangingPunct="1"/>
              <a:t>25</a:t>
            </a:fld>
            <a:endParaRPr lang="en-US" altLang="en-US"/>
          </a:p>
        </p:txBody>
      </p:sp>
      <p:sp>
        <p:nvSpPr>
          <p:cNvPr id="69635" name="Rectangle 2">
            <a:extLst>
              <a:ext uri="{FF2B5EF4-FFF2-40B4-BE49-F238E27FC236}">
                <a16:creationId xmlns:a16="http://schemas.microsoft.com/office/drawing/2014/main" id="{F9D1107B-706F-B4B7-5AB4-714DC4C93E22}"/>
              </a:ext>
            </a:extLst>
          </p:cNvPr>
          <p:cNvSpPr>
            <a:spLocks noGrp="1" noRot="1" noChangeAspect="1" noChangeArrowheads="1" noTextEdit="1"/>
          </p:cNvSpPr>
          <p:nvPr>
            <p:ph type="sldImg"/>
          </p:nvPr>
        </p:nvSpPr>
        <p:spPr>
          <a:ln/>
        </p:spPr>
      </p:sp>
      <p:sp>
        <p:nvSpPr>
          <p:cNvPr id="69636" name="Rectangle 3">
            <a:extLst>
              <a:ext uri="{FF2B5EF4-FFF2-40B4-BE49-F238E27FC236}">
                <a16:creationId xmlns:a16="http://schemas.microsoft.com/office/drawing/2014/main" id="{2F702C16-0309-857D-8B95-2C43EB15525A}"/>
              </a:ext>
            </a:extLst>
          </p:cNvPr>
          <p:cNvSpPr>
            <a:spLocks noGrp="1" noChangeArrowheads="1"/>
          </p:cNvSpPr>
          <p:nvPr>
            <p:ph type="body" idx="1"/>
          </p:nvPr>
        </p:nvSpPr>
        <p:spPr>
          <a:noFill/>
        </p:spPr>
        <p:txBody>
          <a:bodyPr/>
          <a:lstStyle/>
          <a:p>
            <a:pPr marL="171450" indent="-171450" eaLnBrk="1" hangingPunct="1">
              <a:buFontTx/>
              <a:buChar char="•"/>
            </a:pPr>
            <a:r>
              <a:rPr lang="en-US" altLang="en-US" dirty="0">
                <a:latin typeface="Arial" panose="020B0604020202020204" pitchFamily="34" charset="0"/>
              </a:rPr>
              <a:t>In unsupervised learning, the learning system receives no feedback at all. This is essentially clustering; the learning system can do no more than identify the spatial distribution of feature vectors.</a:t>
            </a:r>
          </a:p>
          <a:p>
            <a:pPr marL="171450" indent="-171450" eaLnBrk="1" hangingPunct="1">
              <a:buFontTx/>
              <a:buChar char="•"/>
            </a:pPr>
            <a:r>
              <a:rPr lang="en-US" altLang="en-US" dirty="0">
                <a:latin typeface="Arial" panose="020B0604020202020204" pitchFamily="34" charset="0"/>
              </a:rPr>
              <a:t>Finding groups of feature vectors is very often useful; remember, we are assuming that these are objects that are relatively similar to one another. </a:t>
            </a:r>
          </a:p>
          <a:p>
            <a:pPr marL="171450" indent="-171450" eaLnBrk="1" hangingPunct="1">
              <a:buFontTx/>
              <a:buChar char="•"/>
            </a:pPr>
            <a:r>
              <a:rPr lang="en-US" altLang="en-US" dirty="0">
                <a:latin typeface="Arial" panose="020B0604020202020204" pitchFamily="34" charset="0"/>
              </a:rPr>
              <a:t>Some deep learning algorithms train neural networks using unsupervised learning paired with information theory; this is mostly covered in my graduate class on neural networks. </a:t>
            </a:r>
          </a:p>
        </p:txBody>
      </p:sp>
    </p:spTree>
    <p:extLst>
      <p:ext uri="{BB962C8B-B14F-4D97-AF65-F5344CB8AC3E}">
        <p14:creationId xmlns:p14="http://schemas.microsoft.com/office/powerpoint/2010/main" val="37221311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Summary: what do we need for each type of learning.</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26</a:t>
            </a:fld>
            <a:endParaRPr lang="en-CA"/>
          </a:p>
        </p:txBody>
      </p:sp>
    </p:spTree>
    <p:extLst>
      <p:ext uri="{BB962C8B-B14F-4D97-AF65-F5344CB8AC3E}">
        <p14:creationId xmlns:p14="http://schemas.microsoft.com/office/powerpoint/2010/main" val="587592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Feature vectors don’t just happen, they have to be computed. If this data is coming from a database, then an entire Extract, Transform, Load process might need to be invoked. Or, the outputs of multiple sensors may need to be captured, formatted, and ingested into the AI system.</a:t>
            </a:r>
          </a:p>
          <a:p>
            <a:pPr marL="171450" indent="-171450">
              <a:buFont typeface="Arial" panose="020B0604020202020204" pitchFamily="34" charset="0"/>
              <a:buChar char="•"/>
            </a:pPr>
            <a:r>
              <a:rPr lang="en-US" dirty="0"/>
              <a:t>Data in the real world is noisy. It might also be corrupted by processing errors or hardware malfunctions in your system. These have to be removed, and any missing values must be replaced. This is broadly called “data cleaning,” and reflects the fact that AI algorithms don’t do well when confronted with the dirt and mess of real life – so your AI system must scrub the data clean first.</a:t>
            </a:r>
          </a:p>
          <a:p>
            <a:pPr marL="171450" indent="-171450">
              <a:buFont typeface="Arial" panose="020B0604020202020204" pitchFamily="34" charset="0"/>
              <a:buChar char="•"/>
            </a:pPr>
            <a:r>
              <a:rPr lang="en-US" dirty="0"/>
              <a:t>You may very well want to compute some useful values from your measured features, and add them to simplify things for your AI system. I’ll have some examples in our data engineering discussion.</a:t>
            </a:r>
          </a:p>
          <a:p>
            <a:pPr marL="171450" indent="-171450">
              <a:buFont typeface="Arial" panose="020B0604020202020204" pitchFamily="34" charset="0"/>
              <a:buChar char="•"/>
            </a:pPr>
            <a:r>
              <a:rPr lang="en-US" dirty="0"/>
              <a:t>There’s still often some redundancy in your features. Multicollinearity – when multiple features are linear functions of one another – is the worst case, but even lower levels of redundancy are unhelpful to an AI. Feature selection or reduction are the techniques for removing this redundancy, without losing useful information that your AI needs to learn from the data. They also help speed up the AI – most algorithms have poor time and space complexity growth relative to the size of their feature vectors, so having fewer features makes for much faster learning. </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27</a:t>
            </a:fld>
            <a:endParaRPr lang="en-CA"/>
          </a:p>
        </p:txBody>
      </p:sp>
    </p:spTree>
    <p:extLst>
      <p:ext uri="{BB962C8B-B14F-4D97-AF65-F5344CB8AC3E}">
        <p14:creationId xmlns:p14="http://schemas.microsoft.com/office/powerpoint/2010/main" val="19504260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Back to the red box we saw before. The data collection step of training is no longer just downloading or collecting a dataset to train your AI. In an industrial setting, you are more likely to be figuring out your data sources (databases, sensor feeds, news / social media / stock market feeds, point-of-sale terminals, etc.) Then, the pipeline must ingest the data from those sources, and then data cleaning begins.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62590C-44B0-4B92-A6D3-1FFFD7F3110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44703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An AI system needs data coming in… otherwise, there is literally nothing for it to do. So, how are you obtaining the data to feed it? What sensors or POS systems or databases do you have or plan to acquire? </a:t>
            </a:r>
          </a:p>
          <a:p>
            <a:pPr marL="628650" lvl="1" indent="-171450">
              <a:buFont typeface="Arial" panose="020B0604020202020204" pitchFamily="34" charset="0"/>
              <a:buChar char="•"/>
            </a:pPr>
            <a:r>
              <a:rPr lang="en-CA" dirty="0"/>
              <a:t>The immediate next question: what is the data format of each sensor?</a:t>
            </a:r>
          </a:p>
          <a:p>
            <a:pPr marL="628650" lvl="1" indent="-171450">
              <a:buFont typeface="Arial" panose="020B0604020202020204" pitchFamily="34" charset="0"/>
              <a:buChar char="•"/>
            </a:pPr>
            <a:r>
              <a:rPr lang="en-CA" dirty="0"/>
              <a:t>Right after that: how do you synchronize these observations? The sampling rates may be different; and even if they’re the same, they might be offset from one another. Maybe to a significant degree, maybe not; but you have to figure that out.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62590C-44B0-4B92-A6D3-1FFFD7F3110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7503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And then there’s the nutty things that just happen when you are taking data from the real world. Back in 2005, I was working with ARC and a couple of small companies on a sensor-based approach to monitoring cow behavior in a feedlot, in order to detect the onset of disease. We had animal and ambient temperature sensors attached to the cows’ ears. We had proximity sensors for the feed and water trays, and we had a 3-axis accelerometer also mounted on each animal. These all reported to a base station in the feedlot over Zigbee radios, which then connected to a computer in the farmhouse over a buried hard-wired connection.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CA" sz="1200" b="0" i="0" u="none" strike="noStrike" kern="1200" cap="none" spc="0" normalizeH="0" baseline="0" noProof="0" dirty="0">
                <a:ln>
                  <a:noFill/>
                </a:ln>
                <a:solidFill>
                  <a:prstClr val="black"/>
                </a:solidFill>
                <a:effectLst/>
                <a:uLnTx/>
                <a:uFillTx/>
                <a:latin typeface="Calibri" panose="020F0502020204030204"/>
                <a:ea typeface="+mn-ea"/>
                <a:cs typeface="+mn-cs"/>
              </a:rPr>
              <a:t>I was responsible for a retrospective modeling project, to learn to predict observed sickness up to 7 days in advance. As I started going through the data, I found lots of short dropouts… and then a massive 2-week outage for all cows near the end of the 4-month observation period. Remember that data cable from the base station to the farmhouse? THE COWS DUG IT UP AND CHEWED IT APART. </a:t>
            </a:r>
          </a:p>
          <a:p>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30</a:t>
            </a:fld>
            <a:endParaRPr lang="en-CA"/>
          </a:p>
        </p:txBody>
      </p:sp>
    </p:spTree>
    <p:extLst>
      <p:ext uri="{BB962C8B-B14F-4D97-AF65-F5344CB8AC3E}">
        <p14:creationId xmlns:p14="http://schemas.microsoft.com/office/powerpoint/2010/main" val="781518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Why does SE4AI matter? How big a deal is it if AI isn’t so reliable?</a:t>
            </a:r>
          </a:p>
          <a:p>
            <a:pPr marL="171450" indent="-171450">
              <a:buFont typeface="Arial" panose="020B0604020202020204" pitchFamily="34" charset="0"/>
              <a:buChar char="•"/>
            </a:pPr>
            <a:r>
              <a:rPr lang="en-US" dirty="0"/>
              <a:t>One important answer is, what’s the likely economic impact of AI? McKinsey, a consulting firm, estimated that if you break every job in North America down to the tasks performed, about half of those tasks could ultimately be automated. Only about 5% of jobs were seen as vulnerable to outright elimination, but most will be reorganized to some degree. We’re seeing this now; ChatGPT can write ad copy and other simple prose, as one example. A lot of jobs today and into the future will involve humans interacting with AI systems. </a:t>
            </a:r>
          </a:p>
          <a:p>
            <a:pPr marL="171450" indent="-171450">
              <a:buFont typeface="Arial" panose="020B0604020202020204" pitchFamily="34" charset="0"/>
              <a:buChar char="•"/>
            </a:pPr>
            <a:r>
              <a:rPr lang="en-US" dirty="0"/>
              <a:t>One thing that worries economists is productivity growth; that how much economic output a worker creates per year. For a long time, North America had productivity growth above 2% per year, and that’s a driving force behind our relative economic vitality. In recent years, that’s dipped to around 1.5%. AI is expected to boost that growth back above 2% again.</a:t>
            </a:r>
          </a:p>
          <a:p>
            <a:pPr marL="171450" indent="-171450">
              <a:buFont typeface="Arial" panose="020B0604020202020204" pitchFamily="34" charset="0"/>
              <a:buChar char="•"/>
            </a:pPr>
            <a:r>
              <a:rPr lang="en-US" dirty="0"/>
              <a:t>The total impact is figured to be between $3.5 and $5.8 trillion dollars per year. </a:t>
            </a:r>
          </a:p>
          <a:p>
            <a:pPr marL="171450" indent="-171450">
              <a:buFont typeface="Arial" panose="020B0604020202020204" pitchFamily="34" charset="0"/>
              <a:buChar char="•"/>
            </a:pPr>
            <a:r>
              <a:rPr lang="en-US" dirty="0"/>
              <a:t>Economics aren’t everything… but when you start talking about impacts of trillions per year, then whatever is making that impact is a big deal. </a:t>
            </a:r>
          </a:p>
          <a:p>
            <a:pPr marL="171450" indent="-171450">
              <a:buFont typeface="Arial" panose="020B0604020202020204" pitchFamily="34" charset="0"/>
              <a:buChar char="•"/>
            </a:pPr>
            <a:r>
              <a:rPr lang="en-US" dirty="0"/>
              <a:t>Equally, when trillions of dollars ride on a class of engineered systems, then those systems had BETTER WORK, or there will be shouting.</a:t>
            </a:r>
          </a:p>
        </p:txBody>
      </p:sp>
      <p:sp>
        <p:nvSpPr>
          <p:cNvPr id="4" name="Slide Number Placeholder 3"/>
          <p:cNvSpPr>
            <a:spLocks noGrp="1"/>
          </p:cNvSpPr>
          <p:nvPr>
            <p:ph type="sldNum" sz="quarter" idx="5"/>
          </p:nvPr>
        </p:nvSpPr>
        <p:spPr/>
        <p:txBody>
          <a:bodyPr/>
          <a:lstStyle/>
          <a:p>
            <a:fld id="{1262590C-44B0-4B92-A6D3-1FFFD7F3110E}" type="slidenum">
              <a:rPr lang="en-CA" smtClean="0"/>
              <a:t>4</a:t>
            </a:fld>
            <a:endParaRPr lang="en-CA"/>
          </a:p>
        </p:txBody>
      </p:sp>
    </p:spTree>
    <p:extLst>
      <p:ext uri="{BB962C8B-B14F-4D97-AF65-F5344CB8AC3E}">
        <p14:creationId xmlns:p14="http://schemas.microsoft.com/office/powerpoint/2010/main" val="33930546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What happens when some of the sensed data about an object is numeric (i.e. a person’s height and weight), and some is an image (a picture of their face). How do you put all of this information together for an ML algorithm to process?</a:t>
            </a:r>
          </a:p>
          <a:p>
            <a:pPr marL="628650" lvl="1" indent="-171450">
              <a:buFont typeface="Arial" panose="020B0604020202020204" pitchFamily="34" charset="0"/>
              <a:buChar char="•"/>
            </a:pPr>
            <a:r>
              <a:rPr lang="en-CA" dirty="0"/>
              <a:t>A well-studied problem, usually called data fusion.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62590C-44B0-4B92-A6D3-1FFFD7F3110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94901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Sensor-level fusion: combine information from multiple sensors, usually of the same type, to get a more accurate, noise-free measurement. That measurement is passed on, in our case to an AI.</a:t>
            </a:r>
          </a:p>
          <a:p>
            <a:pPr marL="628650" lvl="1" indent="-171450">
              <a:buFont typeface="Arial" panose="020B0604020202020204" pitchFamily="34" charset="0"/>
              <a:buChar char="•"/>
            </a:pPr>
            <a:r>
              <a:rPr lang="en-US" dirty="0"/>
              <a:t>E.g. average several thermometer readings in an area to eliminate biases from shadowing and reflected sunlight.</a:t>
            </a:r>
          </a:p>
          <a:p>
            <a:pPr marL="171450" lvl="0" indent="-171450">
              <a:buFont typeface="Arial" panose="020B0604020202020204" pitchFamily="34" charset="0"/>
              <a:buChar char="•"/>
            </a:pPr>
            <a:r>
              <a:rPr lang="en-US" dirty="0"/>
              <a:t>Feature-level fusion: first, the feature vectors from multiple sensors (which might be different) are each extracted, and then concatenated into a single vector representing the observed object. The concatenated vector is passed to the AI.</a:t>
            </a:r>
          </a:p>
          <a:p>
            <a:pPr marL="628650" lvl="1" indent="-171450">
              <a:buFont typeface="Arial" panose="020B0604020202020204" pitchFamily="34" charset="0"/>
              <a:buChar char="•"/>
            </a:pPr>
            <a:r>
              <a:rPr lang="en-US" dirty="0"/>
              <a:t>E.g. in a recent project of mine, we take the sampled voltage and currents from all three power phases in an electric motor and concatenate them into a six-attribute feature vector. We then look for fluctuations that indicate the motor is damaged; it’s called condition monitoring, and it’s a major application of AI in industry.</a:t>
            </a:r>
          </a:p>
          <a:p>
            <a:pPr marL="171450" lvl="0" indent="-171450">
              <a:buFont typeface="Arial" panose="020B0604020202020204" pitchFamily="34" charset="0"/>
              <a:buChar char="•"/>
            </a:pPr>
            <a:r>
              <a:rPr lang="en-US" dirty="0"/>
              <a:t>Decision-level fusion: The feature vector from each sensor is passed to a first-stage AI. The outputs of each individual AI are then passed to a second-level AI that makes a final decision.</a:t>
            </a:r>
          </a:p>
          <a:p>
            <a:pPr marL="628650" lvl="1" indent="-171450">
              <a:buFont typeface="Arial" panose="020B0604020202020204" pitchFamily="34" charset="0"/>
              <a:buChar char="•"/>
            </a:pPr>
            <a:r>
              <a:rPr lang="en-US" dirty="0"/>
              <a:t>E.g. 1</a:t>
            </a:r>
            <a:r>
              <a:rPr lang="en-US" baseline="30000" dirty="0"/>
              <a:t>st</a:t>
            </a:r>
            <a:r>
              <a:rPr lang="en-US" dirty="0"/>
              <a:t>-stage facial recognition is useful in itself, but if you have a suspicious mind you could pass individual recognitions on to another classifier that looks for known groups of associates. This would not be favorably received in North America, but I would bet money that the Chinese security agencies already have it.</a:t>
            </a:r>
          </a:p>
          <a:p>
            <a:pPr marL="628650" lvl="1"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62590C-44B0-4B92-A6D3-1FFFD7F3110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510318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CA" dirty="0"/>
              <a:t>Normalization means that each feature needs to have an equal chance to contribute to the learning process. Any time you directly use prediction errors in learning (like in all NN models), if the amplitude (across the dataset) of some features is much smaller, then they will have a smaller chance to affect the learning outcome. ON THE BOARD: pos. linear trans. This maps numeric features to the interval [0,1] while maintaining their original distributions; I’ve mostly used this normalization through my career.</a:t>
            </a:r>
          </a:p>
          <a:p>
            <a:pPr marL="171450" lvl="0" indent="-171450">
              <a:buFont typeface="Arial" panose="020B0604020202020204" pitchFamily="34" charset="0"/>
              <a:buChar char="•"/>
            </a:pPr>
            <a:r>
              <a:rPr lang="en-CA" dirty="0"/>
              <a:t>Finally, you can sometimes compute useful artificial features based on the measured ones. In the cows project, we couldn’t use animal temperature to recognize sickness directly b/c the thermometers (animal and ambient) were ear-mounted, and the study period covered February to June. Changes in the ambient temperature swamped changes in animal temperature. However, we found that taking the difference between the animal and ambient measurements gave us a much more useful feature.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62590C-44B0-4B92-A6D3-1FFFD7F3110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03438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In the cows project, the Zigbee connection from animal sensors to the base station was fairly reliable but far from perfect.</a:t>
            </a:r>
          </a:p>
          <a:p>
            <a:pPr marL="171450" indent="-171450">
              <a:buFont typeface="Arial" panose="020B0604020202020204" pitchFamily="34" charset="0"/>
              <a:buChar char="•"/>
            </a:pPr>
            <a:r>
              <a:rPr lang="en-CA" dirty="0"/>
              <a:t>Temperatures were sampled every 5 seconds. I very often saw that one or two (sometimes more) observations dropped out in a row. Probably a dropped link that had to reconnect in the Zigbee protocol. (Some longer ones were related to battery life issues).</a:t>
            </a:r>
          </a:p>
          <a:p>
            <a:pPr marL="171450" indent="-171450">
              <a:buFont typeface="Arial" panose="020B0604020202020204" pitchFamily="34" charset="0"/>
              <a:buChar char="•"/>
            </a:pPr>
            <a:r>
              <a:rPr lang="en-CA" dirty="0"/>
              <a:t>I wrote a little routine that plodded through each of the time series, and when two observations were separated by more than five seconds, I added a new observation copying the previous value. Made sense since ambient temperatures, and the temperature of a big animal like a cow, don’t change much in ten or fifteen seconds.</a:t>
            </a:r>
          </a:p>
          <a:p>
            <a:pPr marL="171450" indent="-171450">
              <a:buFont typeface="Arial" panose="020B0604020202020204" pitchFamily="34" charset="0"/>
              <a:buChar char="•"/>
            </a:pPr>
            <a:r>
              <a:rPr lang="en-CA" dirty="0"/>
              <a:t>Replacing missing values with the average of that feature is a rough-and-ready approach that often works fairly well, especially when there are not very many missing values. It biases the dataset a bit because that value doesn’t really line up with the rest of the feature vector… but if there aren’t many instances, the effect on the ML algorithm is usually trivial.</a:t>
            </a:r>
          </a:p>
          <a:p>
            <a:pPr marL="171450" indent="-171450">
              <a:buFont typeface="Arial" panose="020B0604020202020204" pitchFamily="34" charset="0"/>
              <a:buChar char="•"/>
            </a:pPr>
            <a:r>
              <a:rPr lang="en-CA" dirty="0"/>
              <a:t>If you really need the imputed values to play nice with the rest of their feature vectors, you can train an ML algorithm to predict the imputed value based on the values of the other features in that vector.</a:t>
            </a:r>
          </a:p>
          <a:p>
            <a:pPr marL="171450" indent="-171450">
              <a:buFont typeface="Arial" panose="020B0604020202020204" pitchFamily="34" charset="0"/>
              <a:buChar char="•"/>
            </a:pPr>
            <a:r>
              <a:rPr lang="en-CA" dirty="0"/>
              <a:t>These are design decisions that have to be made by the ML pipeline engineer.</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62590C-44B0-4B92-A6D3-1FFFD7F3110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78468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Production pipelines also never consider a model to be “final;” as new data comes in, the model will need to be updated. That means more experiments to be run, and again we can’t wait for a human to set up a new experiment. This must be automated as well, but there’s a lot of complexity in experiment design.</a:t>
            </a:r>
          </a:p>
          <a:p>
            <a:pPr marL="171450" indent="-171450">
              <a:buFont typeface="Arial" panose="020B0604020202020204" pitchFamily="34" charset="0"/>
              <a:buChar char="•"/>
            </a:pPr>
            <a:r>
              <a:rPr lang="en-CA" dirty="0"/>
              <a:t>How are you partitioning your data into train and test sets? Are you running a cross-validation design or single splits?</a:t>
            </a:r>
          </a:p>
          <a:p>
            <a:pPr marL="171450" indent="-171450">
              <a:buFont typeface="Arial" panose="020B0604020202020204" pitchFamily="34" charset="0"/>
              <a:buChar char="•"/>
            </a:pPr>
            <a:r>
              <a:rPr lang="en-CA" dirty="0"/>
              <a:t>What hyper-parameters for your model are you exploring? This is the trial-and-error part of training, and it too can be automated.</a:t>
            </a:r>
          </a:p>
          <a:p>
            <a:pPr marL="171450" indent="-171450">
              <a:buFont typeface="Arial" panose="020B0604020202020204" pitchFamily="34" charset="0"/>
              <a:buChar char="•"/>
            </a:pPr>
            <a:r>
              <a:rPr lang="en-CA" dirty="0"/>
              <a:t>The decision about how “good” an experimental result was can be automated, but it is more than measuring accuracy on a test set. You evaluation metrics have to be carefully chosen, and (importantly) they have to be congruent to the purposes of your training.</a:t>
            </a:r>
          </a:p>
          <a:p>
            <a:pPr marL="171450" indent="-171450">
              <a:buFont typeface="Arial" panose="020B0604020202020204" pitchFamily="34" charset="0"/>
              <a:buChar char="•"/>
            </a:pPr>
            <a:r>
              <a:rPr lang="en-CA" dirty="0"/>
              <a:t>In the cows project, the goal was to screen animals for early intervention; this means high sensitivity is needed, while specificity could be reduced. These are medical evaluation metrics of a diagnostic method, and thus the proper way to evaluate a disease-warning system.</a:t>
            </a:r>
          </a:p>
          <a:p>
            <a:pPr marL="171450" indent="-171450">
              <a:buFont typeface="Arial" panose="020B0604020202020204" pitchFamily="34" charset="0"/>
              <a:buChar char="•"/>
            </a:pPr>
            <a:r>
              <a:rPr lang="en-CA" dirty="0"/>
              <a:t>All the meta-data about the model you are training, and the data you’re training it on, needs to be recorded and saved so that you can replicate this specific experiment when needed.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1262590C-44B0-4B92-A6D3-1FFFD7F3110E}" type="slidenum">
              <a:rPr kumimoji="0" lang="en-C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C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686895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Covariate shift means that the probability distribution of feature vectors in your training data is not the same as in your test data. This almost always means that your out-of-sample performance is poorer than you expected. </a:t>
            </a:r>
          </a:p>
          <a:p>
            <a:pPr marL="171450" indent="-171450">
              <a:buFont typeface="Arial" panose="020B0604020202020204" pitchFamily="34" charset="0"/>
              <a:buChar char="•"/>
            </a:pPr>
            <a:r>
              <a:rPr lang="en-US" dirty="0"/>
              <a:t>For an AI pipeline, this means your training set can age and become irrelevant. Thus, you will need to constantly refresh it. This is a part of data engineering, which we will talk about later, and is also going to have to be part of your AI pipeline. </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36</a:t>
            </a:fld>
            <a:endParaRPr lang="en-CA"/>
          </a:p>
        </p:txBody>
      </p:sp>
    </p:spTree>
    <p:extLst>
      <p:ext uri="{BB962C8B-B14F-4D97-AF65-F5344CB8AC3E}">
        <p14:creationId xmlns:p14="http://schemas.microsoft.com/office/powerpoint/2010/main" val="25957274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On the left, we have the traditional approach to running a program. An app interfaces with the operating system to access the filesystem, inter-process communication, and hardware systems like external disk drives or fingerprint readers. However, this means that the app can only run on one operating system, because each different OS has a different set of commands and libraries to access.</a:t>
            </a:r>
          </a:p>
          <a:p>
            <a:pPr marL="171450" indent="-171450">
              <a:buFont typeface="Arial" panose="020B0604020202020204" pitchFamily="34" charset="0"/>
              <a:buChar char="•"/>
            </a:pPr>
            <a:r>
              <a:rPr lang="en-US" dirty="0"/>
              <a:t>Java, Python, Ruby, and many other modern languages are portable; you write a program once, and runs on many different operating systems. The way we do this is to add another layer: a “virtual machine,” that presents the app with the illusion of a computer that runs Java (specifically Java bytecode) as its basic language. There’s a different virtual machine for each different operating system, but they all look exactly the same to the apps.</a:t>
            </a:r>
          </a:p>
          <a:p>
            <a:pPr marL="171450" indent="-171450">
              <a:buFont typeface="Arial" panose="020B0604020202020204" pitchFamily="34" charset="0"/>
              <a:buChar char="•"/>
            </a:pPr>
            <a:r>
              <a:rPr lang="en-US" dirty="0"/>
              <a:t>Works very well; Python is presently the most widely used programming language, according to one widely respected index (TIOBE). </a:t>
            </a:r>
          </a:p>
          <a:p>
            <a:pPr marL="171450" indent="-171450">
              <a:buFont typeface="Arial" panose="020B0604020202020204" pitchFamily="34" charset="0"/>
              <a:buChar char="•"/>
            </a:pPr>
            <a:r>
              <a:rPr lang="en-US" dirty="0"/>
              <a:t>BUT: the virtual machine is a huge program, pretty much the size of an actual operating system. And you need one for each language you might want to run on that computer.</a:t>
            </a:r>
          </a:p>
          <a:p>
            <a:pPr marL="171450" indent="-171450">
              <a:buFont typeface="Arial" panose="020B0604020202020204" pitchFamily="34" charset="0"/>
              <a:buChar char="•"/>
            </a:pPr>
            <a:r>
              <a:rPr lang="en-US" dirty="0"/>
              <a:t>Docker popularized an alternative: package an app with everything (libraries, configuration files) it will need in order to run, and then have a lightweight virtual machine (called a runtime) that can then run ANY language.</a:t>
            </a:r>
          </a:p>
          <a:p>
            <a:pPr marL="628650" lvl="1" indent="-171450">
              <a:buFont typeface="Arial" panose="020B0604020202020204" pitchFamily="34" charset="0"/>
              <a:buChar char="•"/>
            </a:pPr>
            <a:r>
              <a:rPr lang="en-US" dirty="0"/>
              <a:t>The packaged app is called a container</a:t>
            </a:r>
          </a:p>
          <a:p>
            <a:pPr marL="628650" lvl="1" indent="-171450">
              <a:buFont typeface="Arial" panose="020B0604020202020204" pitchFamily="34" charset="0"/>
              <a:buChar char="•"/>
            </a:pPr>
            <a:r>
              <a:rPr lang="en-US" dirty="0"/>
              <a:t>The container runtime is a very simple virtual machine with a pretty limited set of capabilities. Everything you would have called on the VM or the OS for is packed into the container itself. </a:t>
            </a:r>
          </a:p>
          <a:p>
            <a:pPr marL="628650" lvl="1" indent="-171450">
              <a:buFont typeface="Arial" panose="020B0604020202020204" pitchFamily="34" charset="0"/>
              <a:buChar char="•"/>
            </a:pPr>
            <a:r>
              <a:rPr lang="en-US" dirty="0"/>
              <a:t>Modern AI pipelines deploy models as containers. </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37</a:t>
            </a:fld>
            <a:endParaRPr lang="en-CA" dirty="0"/>
          </a:p>
        </p:txBody>
      </p:sp>
    </p:spTree>
    <p:extLst>
      <p:ext uri="{BB962C8B-B14F-4D97-AF65-F5344CB8AC3E}">
        <p14:creationId xmlns:p14="http://schemas.microsoft.com/office/powerpoint/2010/main" val="4249189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Body of Knowledge is a codification, maintained by the IEEE, of what a fully trained and licensed software engineer should know. Current thinking in SE4AI is that this basic body of knowledge, with some adaptations, also represents what engineers implementing AI should know. First three are fairly common to all engineering.</a:t>
            </a:r>
          </a:p>
          <a:p>
            <a:pPr marL="228600" indent="-228600">
              <a:buFont typeface="+mj-lt"/>
              <a:buAutoNum type="arabicPeriod"/>
            </a:pPr>
            <a:r>
              <a:rPr lang="en-CA" dirty="0"/>
              <a:t>Elicitation, analysis, specification and validation of requirements. </a:t>
            </a:r>
          </a:p>
          <a:p>
            <a:pPr marL="228600" indent="-228600">
              <a:buFont typeface="+mj-lt"/>
              <a:buAutoNum type="arabicPeriod"/>
            </a:pPr>
            <a:r>
              <a:rPr lang="en-CA" dirty="0"/>
              <a:t>Software architecture, software components and modules. User interface design. Design paradigms: procedure, data and object oriented design, others.</a:t>
            </a:r>
          </a:p>
          <a:p>
            <a:pPr marL="228600" indent="-228600">
              <a:buFont typeface="+mj-lt"/>
              <a:buAutoNum type="arabicPeriod"/>
            </a:pPr>
            <a:r>
              <a:rPr lang="en-CA" dirty="0"/>
              <a:t>Conversion of a design to working code. Languages, toolchains, programing techniques.</a:t>
            </a:r>
          </a:p>
          <a:p>
            <a:pPr marL="228600" indent="-228600">
              <a:buFont typeface="+mj-lt"/>
              <a:buAutoNum type="arabicPeriod"/>
            </a:pPr>
            <a:r>
              <a:rPr lang="en-CA" dirty="0"/>
              <a:t>Testing approaches and plans. Coverage criteria. Test harnesses, scripts. Unit, integration, system and regression testing. This is much more complicated because software is digital, and therefore can jump between wildly different states instantaneously, where physical systems cannot. </a:t>
            </a:r>
          </a:p>
          <a:p>
            <a:pPr marL="228600" indent="-228600">
              <a:buFont typeface="+mj-lt"/>
              <a:buAutoNum type="arabicPeriod"/>
            </a:pPr>
            <a:r>
              <a:rPr lang="en-CA" dirty="0"/>
              <a:t>Maintenance is also complicated, as maintainers often do not have a full understanding of the conceptual models underlying a software system (they’re too complex). Maintenance (to fix bugs, adapt the system to a new environment, or add new functions) thus slowly breaks down the conceptual integrity of the program. In fact, some writers consider this breakdown to be the equivalent of aging and wear-out for software.</a:t>
            </a:r>
          </a:p>
          <a:p>
            <a:pPr marL="228600" indent="-228600">
              <a:buFont typeface="+mj-lt"/>
              <a:buAutoNum type="arabicPeriod"/>
            </a:pPr>
            <a:r>
              <a:rPr lang="en-CA" dirty="0"/>
              <a:t>Common to SW and highly complex physical systems. Ultimately about controlling changes to </a:t>
            </a:r>
            <a:r>
              <a:rPr lang="en-CA" dirty="0" err="1"/>
              <a:t>reqs</a:t>
            </a:r>
            <a:r>
              <a:rPr lang="en-CA" dirty="0"/>
              <a:t> or design, so that the final delivered product is still what was desired. Change control, change impact analysis, configuration audit (to PROVE what was delivered matches updated specs).</a:t>
            </a:r>
          </a:p>
          <a:p>
            <a:pPr marL="228600" indent="-228600">
              <a:buFont typeface="+mj-lt"/>
              <a:buAutoNum type="arabicPeriod"/>
            </a:pPr>
            <a:r>
              <a:rPr lang="en-CA" dirty="0"/>
              <a:t>Software contract formation, project planning &amp; execution. Typical of all engineering management.</a:t>
            </a:r>
          </a:p>
          <a:p>
            <a:pPr marL="228600" indent="-228600">
              <a:buFont typeface="+mj-lt"/>
              <a:buAutoNum type="arabicPeriod"/>
            </a:pPr>
            <a:r>
              <a:rPr lang="en-CA" dirty="0"/>
              <a:t>Software life cycles, product and process measurement. Process improvement, process maturity growth.</a:t>
            </a:r>
          </a:p>
          <a:p>
            <a:pPr marL="228600" indent="-228600">
              <a:buFont typeface="+mj-lt"/>
              <a:buAutoNum type="arabicPeriod"/>
            </a:pPr>
            <a:r>
              <a:rPr lang="en-CA" dirty="0"/>
              <a:t>Models used in SE: information, human behaviour, structural modeling. Syntax and semantics of models. Model analysis. Methods including formal and agile approaches to software development.</a:t>
            </a:r>
          </a:p>
          <a:p>
            <a:pPr marL="228600" indent="-228600">
              <a:buFont typeface="+mj-lt"/>
              <a:buAutoNum type="arabicPeriod"/>
            </a:pPr>
            <a:r>
              <a:rPr lang="en-CA" dirty="0"/>
              <a:t>SQ measurement and analysis. Quality engineering. V&amp;V, reviews, audits. Quality improvement processes. </a:t>
            </a:r>
          </a:p>
          <a:p>
            <a:pPr marL="228600" indent="-228600">
              <a:buFont typeface="+mj-lt"/>
              <a:buAutoNum type="arabicPeriod"/>
            </a:pPr>
            <a:r>
              <a:rPr lang="en-CA" dirty="0"/>
              <a:t>Professionalism, group dynamics and psychology, communication skills. Always necessary, but more vital in software: the great majority of software failures seem to come down to inadequate communication between possibly thousands of developers working on a large system. </a:t>
            </a:r>
          </a:p>
          <a:p>
            <a:pPr marL="228600" indent="-228600">
              <a:buFont typeface="+mj-lt"/>
              <a:buAutoNum type="arabicPeriod"/>
            </a:pPr>
            <a:r>
              <a:rPr lang="en-CA" dirty="0"/>
              <a:t>Basic economics and bookkeeping. Project cost estimation and tracking. Investment portfolio management (multiple projects competing for resources), risk management.</a:t>
            </a:r>
          </a:p>
          <a:p>
            <a:pPr marL="228600" indent="-228600">
              <a:buFont typeface="+mj-lt"/>
              <a:buAutoNum type="arabicPeriod"/>
            </a:pPr>
            <a:r>
              <a:rPr lang="en-CA" dirty="0"/>
              <a:t>Computer science, much as physics is the foundation of mechanical or electrical engineering</a:t>
            </a:r>
          </a:p>
          <a:p>
            <a:pPr marL="228600" indent="-228600">
              <a:buFont typeface="+mj-lt"/>
              <a:buAutoNum type="arabicPeriod"/>
            </a:pPr>
            <a:r>
              <a:rPr lang="en-CA" dirty="0"/>
              <a:t>Discrete mathematics, automata theory. Completely different from all other engineering disciplines which rely on continuous mathematics (calculus, differential equations).</a:t>
            </a:r>
          </a:p>
          <a:p>
            <a:pPr marL="228600" indent="-228600">
              <a:buFont typeface="+mj-lt"/>
              <a:buAutoNum type="arabicPeriod"/>
            </a:pPr>
            <a:r>
              <a:rPr lang="en-CA" dirty="0"/>
              <a:t>Common across engineering </a:t>
            </a:r>
            <a:r>
              <a:rPr lang="en-CA" dirty="0" err="1"/>
              <a:t>disicplines</a:t>
            </a:r>
            <a:r>
              <a:rPr lang="en-CA" dirty="0"/>
              <a:t>. Experimental methods, statistical analysis, engineering design and problem solving. Standards and root-cause analysis.</a:t>
            </a:r>
          </a:p>
          <a:p>
            <a:pPr marL="228600" indent="-228600">
              <a:buFont typeface="+mj-lt"/>
              <a:buAutoNum type="arabicPeriod"/>
            </a:pPr>
            <a:endParaRPr lang="en-CA" dirty="0"/>
          </a:p>
          <a:p>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38</a:t>
            </a:fld>
            <a:endParaRPr lang="en-CA"/>
          </a:p>
        </p:txBody>
      </p:sp>
    </p:spTree>
    <p:extLst>
      <p:ext uri="{BB962C8B-B14F-4D97-AF65-F5344CB8AC3E}">
        <p14:creationId xmlns:p14="http://schemas.microsoft.com/office/powerpoint/2010/main" val="25606761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Now, how do these change in SE4AI? This comes from the TOSEM survey, there are NO textbooks that have this material yet.</a:t>
            </a:r>
          </a:p>
          <a:p>
            <a:pPr marL="228600" indent="-228600">
              <a:buFont typeface="+mj-lt"/>
              <a:buAutoNum type="arabicPeriod"/>
            </a:pPr>
            <a:r>
              <a:rPr lang="en-CA" dirty="0"/>
              <a:t>Partial specifications, e.g. self-driving cars must recognize and yield to pedestrians – but what, EXACTLY are the rules for recognizing a pedestrian in a digital image? Often AI is chosen for a use case because exact specification of the behaviour and/or environment is not feasible. How do you validate a system with partial specifications? There is also much more emphasis on non-functional requirements (bias, trustworthiness, robustness, etc.) </a:t>
            </a:r>
          </a:p>
          <a:p>
            <a:pPr marL="228600" indent="-228600">
              <a:buFont typeface="+mj-lt"/>
              <a:buAutoNum type="arabicPeriod"/>
            </a:pPr>
            <a:r>
              <a:rPr lang="en-CA" dirty="0"/>
              <a:t>Most AI design focuses on improving one specific quality attribute (e.g. transparency or fairness). Literature on design patterns is still in an early stage, few patterns have been proposed and evaluated.</a:t>
            </a:r>
          </a:p>
          <a:p>
            <a:pPr marL="228600" indent="-228600">
              <a:buFont typeface="+mj-lt"/>
              <a:buAutoNum type="arabicPeriod"/>
            </a:pPr>
            <a:r>
              <a:rPr lang="en-CA" dirty="0"/>
              <a:t>Some guidelines for specific design challenges exist, but there is very little literature on engineering AI to conform precisely to stated requirements.</a:t>
            </a:r>
          </a:p>
          <a:p>
            <a:pPr marL="228600" indent="-228600">
              <a:buFont typeface="+mj-lt"/>
              <a:buAutoNum type="arabicPeriod"/>
            </a:pPr>
            <a:r>
              <a:rPr lang="en-CA" dirty="0"/>
              <a:t>One of the most heavily studied areas. Most focus is on designing and implementing test cases for AI systems, measuring test case coverage, and testing for specific quality attributes. </a:t>
            </a:r>
          </a:p>
          <a:p>
            <a:pPr marL="228600" indent="-228600">
              <a:buFont typeface="+mj-lt"/>
              <a:buAutoNum type="arabicPeriod"/>
            </a:pPr>
            <a:r>
              <a:rPr lang="en-CA" dirty="0"/>
              <a:t>Maintenance has barely been studied at all. It is known that trained AIs are black boxes, and highly brittle; changing them carries significant risks for major failure as everything is entangled with everything else.</a:t>
            </a:r>
          </a:p>
          <a:p>
            <a:pPr marL="228600" indent="-228600">
              <a:buFont typeface="+mj-lt"/>
              <a:buAutoNum type="arabicPeriod"/>
            </a:pPr>
            <a:r>
              <a:rPr lang="en-CA" dirty="0"/>
              <a:t>Only a single known paper on config management, a case study at Amazon. </a:t>
            </a:r>
          </a:p>
          <a:p>
            <a:pPr marL="228600" indent="-228600">
              <a:buFont typeface="+mj-lt"/>
              <a:buAutoNum type="arabicPeriod"/>
            </a:pPr>
            <a:r>
              <a:rPr lang="en-CA" dirty="0"/>
              <a:t>Software has always been interdisciplinary in that is touches many application domains, but the software construct itself was not. No longer true, </a:t>
            </a:r>
            <a:r>
              <a:rPr lang="en-CA" dirty="0" err="1"/>
              <a:t>SoftEs</a:t>
            </a:r>
            <a:r>
              <a:rPr lang="en-CA" dirty="0"/>
              <a:t> must work with data scientists / AI experts to create the AI construct. Significantly complicates management.</a:t>
            </a:r>
          </a:p>
          <a:p>
            <a:pPr marL="228600" indent="-228600">
              <a:buFont typeface="+mj-lt"/>
              <a:buAutoNum type="arabicPeriod"/>
            </a:pPr>
            <a:r>
              <a:rPr lang="en-CA" dirty="0"/>
              <a:t>ML process research has largely focused on the “pipeline” architecture pattern we are discussing in this course. Frameworks and toolchains are emerging that support this pattern. </a:t>
            </a:r>
          </a:p>
          <a:p>
            <a:pPr marL="228600" indent="-228600">
              <a:buFont typeface="+mj-lt"/>
              <a:buAutoNum type="arabicPeriod"/>
            </a:pPr>
            <a:r>
              <a:rPr lang="en-CA" dirty="0"/>
              <a:t>The main thrust of the research in this area is proving safety of AI systems in safety-critical applications; much less modeling of information and user behaviour. </a:t>
            </a:r>
            <a:r>
              <a:rPr lang="en-CA" dirty="0" err="1"/>
              <a:t>Cobots</a:t>
            </a:r>
            <a:r>
              <a:rPr lang="en-CA" dirty="0"/>
              <a:t>, however, are an exception, but that is really a different field.</a:t>
            </a:r>
          </a:p>
          <a:p>
            <a:pPr marL="228600" indent="-228600">
              <a:buFont typeface="+mj-lt"/>
              <a:buAutoNum type="arabicPeriod"/>
            </a:pPr>
            <a:r>
              <a:rPr lang="en-CA" dirty="0"/>
              <a:t>Most studies in this area focus on quality attributes such as safety, robustness, </a:t>
            </a:r>
            <a:r>
              <a:rPr lang="en-CA" dirty="0" err="1"/>
              <a:t>explainability</a:t>
            </a:r>
            <a:r>
              <a:rPr lang="en-CA" dirty="0"/>
              <a:t>, etc. Definition, verification, assurance, frameworks for creating systems with these quality attributes. There’s not much apparent about usability of AI systems, which is a major concern in SE.</a:t>
            </a:r>
          </a:p>
          <a:p>
            <a:pPr marL="228600" indent="-228600">
              <a:buFont typeface="+mj-lt"/>
              <a:buAutoNum type="arabicPeriod"/>
            </a:pPr>
            <a:r>
              <a:rPr lang="en-CA" dirty="0"/>
              <a:t>One paper only, about producing fact sheets about the AI. </a:t>
            </a:r>
          </a:p>
          <a:p>
            <a:pPr marL="228600" indent="-228600">
              <a:buFont typeface="+mj-lt"/>
              <a:buAutoNum type="arabicPeriod"/>
            </a:pPr>
            <a:r>
              <a:rPr lang="en-CA" dirty="0"/>
              <a:t>No papers at all for (12)-(15). It seems obvious, however, that the mathematics and computing foundations areas would have to additionally include optimization, linear algebra, and integer programming.</a:t>
            </a:r>
          </a:p>
          <a:p>
            <a:pPr marL="0" indent="0">
              <a:buFont typeface="+mj-lt"/>
              <a:buNone/>
            </a:pP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39</a:t>
            </a:fld>
            <a:endParaRPr lang="en-CA"/>
          </a:p>
        </p:txBody>
      </p:sp>
    </p:spTree>
    <p:extLst>
      <p:ext uri="{BB962C8B-B14F-4D97-AF65-F5344CB8AC3E}">
        <p14:creationId xmlns:p14="http://schemas.microsoft.com/office/powerpoint/2010/main" val="30323739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every engineering discipline, deciding on requirements is a joint effort between engineers and clients (whoever that is).</a:t>
            </a:r>
          </a:p>
          <a:p>
            <a:pPr marL="171450" indent="-171450">
              <a:buFont typeface="Arial" panose="020B0604020202020204" pitchFamily="34" charset="0"/>
              <a:buChar char="•"/>
            </a:pPr>
            <a:r>
              <a:rPr lang="en-US" dirty="0"/>
              <a:t>For software, we distinguish elicitation and definition of requirements from their specification.</a:t>
            </a:r>
          </a:p>
          <a:p>
            <a:pPr marL="628650" lvl="1" indent="-171450">
              <a:buFont typeface="Arial" panose="020B0604020202020204" pitchFamily="34" charset="0"/>
              <a:buChar char="•"/>
            </a:pPr>
            <a:r>
              <a:rPr lang="en-US" dirty="0"/>
              <a:t>In the first stage, we engage in knowledge discovery, to understand the application domain AND the client’s needs. E.g. I have never trained an aeronautical engineer, but students from our program can be qualified to design and implement fly-by-wire systems. There’s quite a bit of effort spent to teach the software engineers about the application domain, so that their design decisions are sensible.</a:t>
            </a:r>
          </a:p>
          <a:p>
            <a:pPr marL="628650" lvl="1" indent="-171450">
              <a:buFont typeface="Arial" panose="020B0604020202020204" pitchFamily="34" charset="0"/>
              <a:buChar char="•"/>
            </a:pPr>
            <a:r>
              <a:rPr lang="en-US" dirty="0"/>
              <a:t>In the second stage, these learnings are turned into detailed functional and non-functional requirements, which is the reference against which the software is designed. </a:t>
            </a:r>
          </a:p>
          <a:p>
            <a:pPr marL="171450" lvl="0" indent="-171450">
              <a:buFont typeface="Arial" panose="020B0604020202020204" pitchFamily="34" charset="0"/>
              <a:buChar char="•"/>
            </a:pPr>
            <a:r>
              <a:rPr lang="en-US" dirty="0"/>
              <a:t>Software is directly created. AI is not; we must therefore also specify how to train an AI in such a way that it meets the specifications laid out in the SRS. These are vital decisions that the client should be educated on and participate in.</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40</a:t>
            </a:fld>
            <a:endParaRPr lang="en-CA"/>
          </a:p>
        </p:txBody>
      </p:sp>
    </p:spTree>
    <p:extLst>
      <p:ext uri="{BB962C8B-B14F-4D97-AF65-F5344CB8AC3E}">
        <p14:creationId xmlns:p14="http://schemas.microsoft.com/office/powerpoint/2010/main" val="2088776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You’d think the first question would be fairly simple: it’s a system that has AI. However, that really doesn’t say anything meaningful. The citation here is to a 2022 systematic review of SE4AI in the ACM T. Soft. Eng. Meth., widely considered one of the very best places to publish research in SE. One of their first findings is that the SE4AI literature from 2010-2020 uses 21 different names for AI systems (and that’s just the ones that were repeated at least 4 times across the 248 papers they review!)</a:t>
            </a:r>
          </a:p>
          <a:p>
            <a:pPr marL="171450" indent="-171450">
              <a:buFont typeface="Arial" panose="020B0604020202020204" pitchFamily="34" charset="0"/>
              <a:buChar char="•"/>
            </a:pPr>
            <a:r>
              <a:rPr lang="en-CA" dirty="0"/>
              <a:t>Each had a different granularity, and a different focus on what AI was doing in the system. To make sense of all this, the authors suggest a 3-dimensional classification.</a:t>
            </a:r>
          </a:p>
          <a:p>
            <a:pPr marL="171450" indent="-171450">
              <a:buFont typeface="Arial" panose="020B0604020202020204" pitchFamily="34" charset="0"/>
              <a:buChar char="•"/>
            </a:pPr>
            <a:r>
              <a:rPr lang="en-CA" dirty="0"/>
              <a:t>Scope: Is “AI” one algorithm or more in the system? Is it one or more individual components of the overall system, or is it the *point* of the whole system? It is perhaps infrastructure or a pipeline rather than an end-user product? </a:t>
            </a:r>
          </a:p>
          <a:p>
            <a:pPr marL="171450" indent="-171450">
              <a:buFont typeface="Arial" panose="020B0604020202020204" pitchFamily="34" charset="0"/>
              <a:buChar char="•"/>
            </a:pPr>
            <a:r>
              <a:rPr lang="en-CA" dirty="0"/>
              <a:t>Application Domain: Lots of AI research is just theory and operationalization (dream up a new deep NN, realize it in </a:t>
            </a:r>
            <a:r>
              <a:rPr lang="en-CA" dirty="0" err="1"/>
              <a:t>PyTorch</a:t>
            </a:r>
            <a:r>
              <a:rPr lang="en-CA" dirty="0"/>
              <a:t>, and try it out on some datasets). SE4AI, however, does need to focus on the application domain, b/c engineering BUILDS THINGS to accomplish some tasks. What’s the domain, and what constraints does it impose on the system? E.g. Self-driving cars are different than </a:t>
            </a:r>
            <a:r>
              <a:rPr lang="en-CA" dirty="0" err="1"/>
              <a:t>chatbots</a:t>
            </a:r>
            <a:r>
              <a:rPr lang="en-CA" dirty="0"/>
              <a:t>.</a:t>
            </a:r>
          </a:p>
          <a:p>
            <a:pPr marL="171450" indent="-171450">
              <a:buFont typeface="Arial" panose="020B0604020202020204" pitchFamily="34" charset="0"/>
              <a:buChar char="•"/>
            </a:pPr>
            <a:r>
              <a:rPr lang="en-CA" dirty="0"/>
              <a:t>AI Technology: AI is as generic a term as “food.” There’s no one AI; there are thousands and thousands of algorithms. What technology</a:t>
            </a:r>
            <a:r>
              <a:rPr lang="en-CA" baseline="0" dirty="0"/>
              <a:t> </a:t>
            </a:r>
            <a:r>
              <a:rPr lang="en-CA" dirty="0"/>
              <a:t>are we dealing with here, what are its characteristics and limitations?</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5</a:t>
            </a:fld>
            <a:endParaRPr lang="en-CA"/>
          </a:p>
        </p:txBody>
      </p:sp>
    </p:spTree>
    <p:extLst>
      <p:ext uri="{BB962C8B-B14F-4D97-AF65-F5344CB8AC3E}">
        <p14:creationId xmlns:p14="http://schemas.microsoft.com/office/powerpoint/2010/main" val="21590434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Use case models are a standard way of documenting requirements in software engineering. 4 main elements are actors, use cases, system boundary, and relationships.</a:t>
            </a:r>
          </a:p>
          <a:p>
            <a:pPr marL="171450" indent="-171450">
              <a:buFont typeface="Arial" panose="020B0604020202020204" pitchFamily="34" charset="0"/>
              <a:buChar char="•"/>
            </a:pPr>
            <a:r>
              <a:rPr lang="en-US" dirty="0"/>
              <a:t>Actors consume</a:t>
            </a:r>
            <a:r>
              <a:rPr lang="en-US" baseline="0" dirty="0"/>
              <a:t> the services provided by software (or some other system). Could be users, could also be other computer systems. In either case, they are who uses the software.</a:t>
            </a:r>
          </a:p>
          <a:p>
            <a:pPr marL="171450" indent="-171450">
              <a:buFont typeface="Arial" panose="020B0604020202020204" pitchFamily="34" charset="0"/>
              <a:buChar char="•"/>
            </a:pPr>
            <a:r>
              <a:rPr lang="en-US" baseline="0" dirty="0"/>
              <a:t>Use cases are system functions the produce observable results for the user. They must always be related (directly or indirectly) to an actor outside of the system.</a:t>
            </a:r>
          </a:p>
          <a:p>
            <a:pPr marL="171450" indent="-171450">
              <a:buFont typeface="Arial" panose="020B0604020202020204" pitchFamily="34" charset="0"/>
              <a:buChar char="•"/>
            </a:pPr>
            <a:r>
              <a:rPr lang="en-US" baseline="0" dirty="0"/>
              <a:t>The system boundary represents what is “inside” the software, and divides it from “outside.”</a:t>
            </a:r>
          </a:p>
          <a:p>
            <a:pPr marL="171450" indent="-171450">
              <a:buFont typeface="Arial" panose="020B0604020202020204" pitchFamily="34" charset="0"/>
              <a:buChar char="•"/>
            </a:pPr>
            <a:r>
              <a:rPr lang="en-US" baseline="0" dirty="0"/>
              <a:t>Relations mostly define how actors will interact with use cases. The “extend” relation indicate a specialization (so ordering wine is a special case of ordering food, different enough that it needs separate tracking).</a:t>
            </a:r>
          </a:p>
          <a:p>
            <a:pPr marL="171450" indent="-171450">
              <a:buFont typeface="Arial" panose="020B0604020202020204" pitchFamily="34" charset="0"/>
              <a:buChar char="•"/>
            </a:pPr>
            <a:r>
              <a:rPr lang="en-US" baseline="0" dirty="0"/>
              <a:t>The use case diagram here is for a restaurant. Our actors are clients, waiters, cooks, and cashiers. Our basic use cases are order food, cook food, serve food, eat food, and pay for food. Each of these, except for cooking, has an extend relation to a corresponding use case for wine. The system boundary divides the actors from the actions they take, and the actors each relate to a subset of the use cases as appropriate to them.</a:t>
            </a:r>
          </a:p>
          <a:p>
            <a:pPr marL="171450" indent="-171450">
              <a:buFont typeface="Arial" panose="020B0604020202020204" pitchFamily="34" charset="0"/>
              <a:buChar char="•"/>
            </a:pPr>
            <a:r>
              <a:rPr lang="en-US" baseline="0" dirty="0"/>
              <a:t>In SE4AI, you would start with a use case diagram for the system, and then determine which use cases you will build an AI to accomplish.</a:t>
            </a:r>
            <a:endParaRPr lang="en-US" dirty="0"/>
          </a:p>
        </p:txBody>
      </p:sp>
      <p:sp>
        <p:nvSpPr>
          <p:cNvPr id="4" name="Slide Number Placeholder 3"/>
          <p:cNvSpPr>
            <a:spLocks noGrp="1"/>
          </p:cNvSpPr>
          <p:nvPr>
            <p:ph type="sldNum" sz="quarter" idx="10"/>
          </p:nvPr>
        </p:nvSpPr>
        <p:spPr/>
        <p:txBody>
          <a:bodyPr/>
          <a:lstStyle/>
          <a:p>
            <a:fld id="{1262590C-44B0-4B92-A6D3-1FFFD7F3110E}" type="slidenum">
              <a:rPr lang="en-CA" smtClean="0"/>
              <a:t>41</a:t>
            </a:fld>
            <a:endParaRPr lang="en-CA"/>
          </a:p>
        </p:txBody>
      </p:sp>
    </p:spTree>
    <p:extLst>
      <p:ext uri="{BB962C8B-B14F-4D97-AF65-F5344CB8AC3E}">
        <p14:creationId xmlns:p14="http://schemas.microsoft.com/office/powerpoint/2010/main" val="26983459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ML canvas is a template for converting use cases into the requirements for an AI system, one at a time. Start</a:t>
            </a:r>
            <a:r>
              <a:rPr lang="en-US" baseline="0" dirty="0"/>
              <a:t> with one use case in the middle, and analyze the value being delivered. Not a standard yet, but I do like it.</a:t>
            </a:r>
          </a:p>
          <a:p>
            <a:pPr marL="171450" indent="-171450">
              <a:buFont typeface="Arial" panose="020B0604020202020204" pitchFamily="34" charset="0"/>
              <a:buChar char="•"/>
            </a:pPr>
            <a:r>
              <a:rPr lang="en-US" baseline="0" dirty="0"/>
              <a:t>On the left, how do we turn the use case into an AI model? First, what AI task will the use case be translated into, and how would this actually be employed for the user’s needs? What are the inputs and outputs? When will we make predictions, and what are the time constraints and compute needs? How do we validate the model against the user’s needs?</a:t>
            </a:r>
          </a:p>
          <a:p>
            <a:pPr marL="171450" indent="-171450">
              <a:buFont typeface="Arial" panose="020B0604020202020204" pitchFamily="34" charset="0"/>
              <a:buChar char="•"/>
            </a:pPr>
            <a:r>
              <a:rPr lang="en-US" baseline="0" dirty="0"/>
              <a:t>On the right, how do we select and train the AI model? What raw data sources are available to us, and how do we want to collect a training set from them? How are we getting our ground truth outputs, and what is the cost? How do we then turn raw data into features (including data cleaning steps required). What models do we choose for training, and how do we update them? How long does training take, and what are the compute needs?</a:t>
            </a:r>
          </a:p>
          <a:p>
            <a:pPr marL="171450" indent="-171450">
              <a:buFont typeface="Arial" panose="020B0604020202020204" pitchFamily="34" charset="0"/>
              <a:buChar char="•"/>
            </a:pPr>
            <a:r>
              <a:rPr lang="en-US" baseline="0" dirty="0"/>
              <a:t>At the bottom, how do we monitor the AI system? What metrics do we collect to determine impact on users and return on investment? How do these relate to when we need to update the model?  </a:t>
            </a:r>
            <a:endParaRPr lang="en-US" dirty="0"/>
          </a:p>
        </p:txBody>
      </p:sp>
      <p:sp>
        <p:nvSpPr>
          <p:cNvPr id="4" name="Slide Number Placeholder 3"/>
          <p:cNvSpPr>
            <a:spLocks noGrp="1"/>
          </p:cNvSpPr>
          <p:nvPr>
            <p:ph type="sldNum" sz="quarter" idx="10"/>
          </p:nvPr>
        </p:nvSpPr>
        <p:spPr/>
        <p:txBody>
          <a:bodyPr/>
          <a:lstStyle/>
          <a:p>
            <a:fld id="{1262590C-44B0-4B92-A6D3-1FFFD7F3110E}" type="slidenum">
              <a:rPr lang="en-CA" smtClean="0"/>
              <a:t>42</a:t>
            </a:fld>
            <a:endParaRPr lang="en-CA"/>
          </a:p>
        </p:txBody>
      </p:sp>
    </p:spTree>
    <p:extLst>
      <p:ext uri="{BB962C8B-B14F-4D97-AF65-F5344CB8AC3E}">
        <p14:creationId xmlns:p14="http://schemas.microsoft.com/office/powerpoint/2010/main" val="23685535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43</a:t>
            </a:fld>
            <a:endParaRPr lang="en-CA"/>
          </a:p>
        </p:txBody>
      </p:sp>
    </p:spTree>
    <p:extLst>
      <p:ext uri="{BB962C8B-B14F-4D97-AF65-F5344CB8AC3E}">
        <p14:creationId xmlns:p14="http://schemas.microsoft.com/office/powerpoint/2010/main" val="38398681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As always, we need to start with the requirements for our dataset(s). They are obviously related to the requirements for the AI system being created, but dataset requirements refine the AI system requirements in a very particular way.</a:t>
            </a:r>
          </a:p>
          <a:p>
            <a:pPr marL="628650" lvl="1" indent="-171450">
              <a:buFont typeface="Arial" panose="020B0604020202020204" pitchFamily="34" charset="0"/>
              <a:buChar char="•"/>
            </a:pPr>
            <a:r>
              <a:rPr lang="en-CA" dirty="0"/>
              <a:t>We need data to train one or more ML algorithms to accomplish some specific, complex task. That means the ML algorithm(s) must be fed samples of input-output relationships that are created by completing instances of the task, and the ML algorithm(s) will (hopefully) induce a faithful model of the task from these samples.   </a:t>
            </a:r>
          </a:p>
          <a:p>
            <a:pPr marL="628650" lvl="1" indent="-171450">
              <a:buFont typeface="Arial" panose="020B0604020202020204" pitchFamily="34" charset="0"/>
              <a:buChar char="•"/>
            </a:pPr>
            <a:r>
              <a:rPr lang="en-CA" dirty="0"/>
              <a:t>Thus, we need first a clear statement of what task is to be accomplished. However, as we already saw, AI requirements are normally incomplete and/or vague, meaning that even this first step needs refinement. Working with your client, you will have to decide what, exactly, the scope of the AI system is going to be, and how that scope is going to be realized. Is it a single ML algorithm, is it an ensemble, is it some combination of parallel and sequential AI models, or some other possibility?</a:t>
            </a:r>
          </a:p>
          <a:p>
            <a:pPr marL="628650" lvl="1" indent="-171450">
              <a:buFont typeface="Arial" panose="020B0604020202020204" pitchFamily="34" charset="0"/>
              <a:buChar char="•"/>
            </a:pPr>
            <a:r>
              <a:rPr lang="en-CA" dirty="0"/>
              <a:t>The scope for each ML algorithm defines a phenomenon to model. We then need to ask what exactly are the input and output domains for this phenomenon, and how data points are distributed in these domains. We will come back to the idea of outliers, but for now we have to consider what rare cases may look like and how they should be treated.</a:t>
            </a:r>
          </a:p>
          <a:p>
            <a:pPr marL="628650" lvl="1" indent="-171450">
              <a:buFont typeface="Arial" panose="020B0604020202020204" pitchFamily="34" charset="0"/>
              <a:buChar char="•"/>
            </a:pPr>
            <a:r>
              <a:rPr lang="en-CA" dirty="0"/>
              <a:t>We also have to ask what fairness and ethical concerns must be considered in this domain, and how they affect the data distribution above.</a:t>
            </a:r>
          </a:p>
          <a:p>
            <a:pPr marL="1085850" lvl="2" indent="-171450">
              <a:buFont typeface="Arial" panose="020B0604020202020204" pitchFamily="34" charset="0"/>
              <a:buChar char="•"/>
            </a:pPr>
            <a:r>
              <a:rPr lang="en-CA" dirty="0"/>
              <a:t>Black men are very disproportionately represented in USA prisons. Is it therefore reasonable to include race in an AI that predicts recidivism (tendency of a prisoner to commit another crime after they finish their prison term)? Most people would say no, but you won’t find that from looking at the data distribution.</a:t>
            </a:r>
          </a:p>
          <a:p>
            <a:pPr marL="457200" lvl="1" indent="0">
              <a:buFont typeface="Arial" panose="020B0604020202020204" pitchFamily="34" charset="0"/>
              <a:buNone/>
            </a:pPr>
            <a:r>
              <a:rPr lang="en-CA" dirty="0"/>
              <a:t> </a:t>
            </a:r>
          </a:p>
        </p:txBody>
      </p:sp>
      <p:sp>
        <p:nvSpPr>
          <p:cNvPr id="4" name="Slide Number Placeholder 3"/>
          <p:cNvSpPr>
            <a:spLocks noGrp="1"/>
          </p:cNvSpPr>
          <p:nvPr>
            <p:ph type="sldNum" sz="quarter" idx="5"/>
          </p:nvPr>
        </p:nvSpPr>
        <p:spPr/>
        <p:txBody>
          <a:bodyPr/>
          <a:lstStyle/>
          <a:p>
            <a:fld id="{1262590C-44B0-4B92-A6D3-1FFFD7F3110E}" type="slidenum">
              <a:rPr lang="en-CA" smtClean="0"/>
              <a:t>44</a:t>
            </a:fld>
            <a:endParaRPr lang="en-CA"/>
          </a:p>
        </p:txBody>
      </p:sp>
    </p:spTree>
    <p:extLst>
      <p:ext uri="{BB962C8B-B14F-4D97-AF65-F5344CB8AC3E}">
        <p14:creationId xmlns:p14="http://schemas.microsoft.com/office/powerpoint/2010/main" val="32981716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Most phenomena that are complex enough to require ML models have more than a single behaviour. Much of their behaviour would be considered “normal,” for some definition of the word. It’s crucial to understand what that “normal” is, because there will almost certainly be edge cases, and outliers.</a:t>
            </a:r>
          </a:p>
          <a:p>
            <a:pPr marL="171450" indent="-171450">
              <a:buFont typeface="Arial" panose="020B0604020202020204" pitchFamily="34" charset="0"/>
              <a:buChar char="•"/>
            </a:pPr>
            <a:r>
              <a:rPr lang="en-CA" dirty="0"/>
              <a:t>And this leads into the complicated world of defining what an “outlier” even is. One definition from the late 19</a:t>
            </a:r>
            <a:r>
              <a:rPr lang="en-CA" baseline="30000" dirty="0"/>
              <a:t>th</a:t>
            </a:r>
            <a:r>
              <a:rPr lang="en-CA" dirty="0"/>
              <a:t> century holds that an outliers is an observation so different from the ordinary for your phenomenon, that it seems it might come from a different phenomenon altogether. Naturally, this is very difficult to quantify. In fact the entire field of *anomaly detection* is largely the struggle to find a quantifiable, testable way of deciding what is an outlier, and what is not. </a:t>
            </a:r>
          </a:p>
          <a:p>
            <a:pPr marL="171450" indent="-171450">
              <a:buFont typeface="Arial" panose="020B0604020202020204" pitchFamily="34" charset="0"/>
              <a:buChar char="•"/>
            </a:pPr>
            <a:r>
              <a:rPr lang="en-CA" dirty="0"/>
              <a:t>Again, we would need to decide how outliers are handled. Are they just ignored, are they processed like any other data point, or do they require special handling? Every possible choice affects how you are going to design and develop your dataset.</a:t>
            </a:r>
          </a:p>
        </p:txBody>
      </p:sp>
      <p:sp>
        <p:nvSpPr>
          <p:cNvPr id="4" name="Slide Number Placeholder 3"/>
          <p:cNvSpPr>
            <a:spLocks noGrp="1"/>
          </p:cNvSpPr>
          <p:nvPr>
            <p:ph type="sldNum" sz="quarter" idx="5"/>
          </p:nvPr>
        </p:nvSpPr>
        <p:spPr/>
        <p:txBody>
          <a:bodyPr/>
          <a:lstStyle/>
          <a:p>
            <a:fld id="{1262590C-44B0-4B92-A6D3-1FFFD7F3110E}" type="slidenum">
              <a:rPr lang="en-CA" smtClean="0"/>
              <a:t>45</a:t>
            </a:fld>
            <a:endParaRPr lang="en-CA"/>
          </a:p>
        </p:txBody>
      </p:sp>
    </p:spTree>
    <p:extLst>
      <p:ext uri="{BB962C8B-B14F-4D97-AF65-F5344CB8AC3E}">
        <p14:creationId xmlns:p14="http://schemas.microsoft.com/office/powerpoint/2010/main" val="1766585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Quality sounds like a simple word, except it’s not. There’s a whole branch of engineering called quality engineering, and the first thing it does is define the word “quality.” It is “The degree of excellence of a product when considering all relevant quality attributes.”</a:t>
            </a:r>
          </a:p>
          <a:p>
            <a:pPr marL="628650" lvl="1" indent="-171450">
              <a:buFont typeface="Arial" panose="020B0604020202020204" pitchFamily="34" charset="0"/>
              <a:buChar char="•"/>
            </a:pPr>
            <a:r>
              <a:rPr lang="en-CA" dirty="0"/>
              <a:t>This definition treats quality as a multidimensional quantity, composed of many different aspects.</a:t>
            </a:r>
          </a:p>
          <a:p>
            <a:pPr marL="628650" lvl="1" indent="-171450">
              <a:buFont typeface="Arial" panose="020B0604020202020204" pitchFamily="34" charset="0"/>
              <a:buChar char="•"/>
            </a:pPr>
            <a:r>
              <a:rPr lang="en-CA" dirty="0"/>
              <a:t>The point of this is to say that “high-quality data” is not a simple thing to define. Data that has little measurement noise might be higher-quality than data with more measurement noise… but if the data is not reliable, or does not really capture the essence of the phenomena you need to model, then it’s actually low-quality no matter how exact it is.</a:t>
            </a:r>
          </a:p>
          <a:p>
            <a:pPr marL="628650" lvl="1" indent="-171450">
              <a:buFont typeface="Arial" panose="020B0604020202020204" pitchFamily="34" charset="0"/>
              <a:buChar char="•"/>
            </a:pPr>
            <a:r>
              <a:rPr lang="en-CA" dirty="0"/>
              <a:t>For example, how do you quantify “fun” in an MMO video game? It’s plainly related to player engagement, but are you only going to measure “fun” by how many players are logged in at a given time? You server logs should give you a noise-free value for this measure, but is it high quality?</a:t>
            </a:r>
          </a:p>
          <a:p>
            <a:pPr marL="628650" lvl="1" indent="-171450">
              <a:buFont typeface="Arial" panose="020B0604020202020204" pitchFamily="34" charset="0"/>
              <a:buChar char="•"/>
            </a:pPr>
            <a:r>
              <a:rPr lang="en-CA" dirty="0"/>
              <a:t>What might you measure instead? What are the limitations for your AI is the answer is, “can’t get anything else?”</a:t>
            </a:r>
          </a:p>
        </p:txBody>
      </p:sp>
      <p:sp>
        <p:nvSpPr>
          <p:cNvPr id="4" name="Slide Number Placeholder 3"/>
          <p:cNvSpPr>
            <a:spLocks noGrp="1"/>
          </p:cNvSpPr>
          <p:nvPr>
            <p:ph type="sldNum" sz="quarter" idx="5"/>
          </p:nvPr>
        </p:nvSpPr>
        <p:spPr/>
        <p:txBody>
          <a:bodyPr/>
          <a:lstStyle/>
          <a:p>
            <a:fld id="{1262590C-44B0-4B92-A6D3-1FFFD7F3110E}" type="slidenum">
              <a:rPr lang="en-CA" smtClean="0"/>
              <a:t>46</a:t>
            </a:fld>
            <a:endParaRPr lang="en-CA"/>
          </a:p>
        </p:txBody>
      </p:sp>
    </p:spTree>
    <p:extLst>
      <p:ext uri="{BB962C8B-B14F-4D97-AF65-F5344CB8AC3E}">
        <p14:creationId xmlns:p14="http://schemas.microsoft.com/office/powerpoint/2010/main" val="40396505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If an AI is trained to recognize nurses, and in a health-care system 93% of nurses are female, is gender an essential attribute of a nurse or a tangential one?</a:t>
            </a:r>
          </a:p>
          <a:p>
            <a:pPr marL="628650" lvl="1" indent="-171450">
              <a:buFont typeface="Arial" panose="020B0604020202020204" pitchFamily="34" charset="0"/>
              <a:buChar char="•"/>
            </a:pPr>
            <a:r>
              <a:rPr lang="en-CA" dirty="0"/>
              <a:t>Get this question wrong in the wrong way, and your AI will classify female doctors as nurses. And then I don’t want to be you.</a:t>
            </a:r>
          </a:p>
          <a:p>
            <a:pPr marL="628650" lvl="1" indent="-171450">
              <a:buFont typeface="Arial" panose="020B0604020202020204" pitchFamily="34" charset="0"/>
              <a:buChar char="•"/>
            </a:pPr>
            <a:r>
              <a:rPr lang="en-CA" dirty="0"/>
              <a:t>Sept 2023: Google  Image search for “nurse” had 21 images in the first 3 rows on my monitor (all that I could see on screen). Only 3 included a male nurse.</a:t>
            </a:r>
          </a:p>
          <a:p>
            <a:pPr marL="628650" lvl="1" indent="-171450">
              <a:buFont typeface="Arial" panose="020B0604020202020204" pitchFamily="34" charset="0"/>
              <a:buChar char="•"/>
            </a:pPr>
            <a:r>
              <a:rPr lang="en-CA" dirty="0"/>
              <a:t>This is a real problem, and it represents many similar ones: not every correlation is meaningful. Some even offend, even though they are statistically valid.</a:t>
            </a:r>
          </a:p>
          <a:p>
            <a:pPr marL="628650" lvl="1" indent="-171450">
              <a:buFont typeface="Arial" panose="020B0604020202020204" pitchFamily="34" charset="0"/>
              <a:buChar char="•"/>
            </a:pPr>
            <a:r>
              <a:rPr lang="en-CA" dirty="0"/>
              <a:t>The textbook I got this example from suggests adding additional photos of male nurses, even if you have to create them artificially. I agree.</a:t>
            </a:r>
          </a:p>
          <a:p>
            <a:pPr marL="171450" lvl="0" indent="-171450">
              <a:buFont typeface="Arial" panose="020B0604020202020204" pitchFamily="34" charset="0"/>
              <a:buChar char="•"/>
            </a:pPr>
            <a:r>
              <a:rPr lang="en-CA" dirty="0"/>
              <a:t>This is a data manipulation, and it’s a decision an intelligent systems engineer must often make. We cannot ignore the data we collect, it’s the only real thing we have to base our AI system on. However, the raw data from the real world must often be cleaned and augmented (noise removed, biases mitigated) because our models will be STUCK with what we feed them. Noise must usually be removed because the AI might wrongly conclude that just the wrong pattern of random noise in a finite dataset is actually meaningful. Undesirable correlations (often coming from persistent historical patterns) need to be dealt with for our AI to be accurate, fair, and ethical. Merely repeating the world as it exists is often not enough to satisfy the engineering requirement of fairness for an AI system.</a:t>
            </a:r>
          </a:p>
          <a:p>
            <a:pPr marL="171450" lvl="0" indent="-171450">
              <a:buFont typeface="Arial" panose="020B0604020202020204" pitchFamily="34" charset="0"/>
              <a:buChar char="•"/>
            </a:pPr>
            <a:r>
              <a:rPr lang="en-CA" dirty="0"/>
              <a:t>So now you have to decide what manipulations are allowable and necessary for this domain and this ML algorithm. Yes, the algorithm matters even here. We come back again and again to this point: you can’t modularize the AI part of your system, every bit of it is coupled to every other bit. You have to understand how your data manipulations will impact the learning algorithm, because the whole point of these manipulations IS TO INFLUENCE YOUR LEARNING.  </a:t>
            </a:r>
          </a:p>
        </p:txBody>
      </p:sp>
      <p:sp>
        <p:nvSpPr>
          <p:cNvPr id="4" name="Slide Number Placeholder 3"/>
          <p:cNvSpPr>
            <a:spLocks noGrp="1"/>
          </p:cNvSpPr>
          <p:nvPr>
            <p:ph type="sldNum" sz="quarter" idx="5"/>
          </p:nvPr>
        </p:nvSpPr>
        <p:spPr/>
        <p:txBody>
          <a:bodyPr/>
          <a:lstStyle/>
          <a:p>
            <a:fld id="{1262590C-44B0-4B92-A6D3-1FFFD7F3110E}" type="slidenum">
              <a:rPr lang="en-CA" smtClean="0"/>
              <a:t>47</a:t>
            </a:fld>
            <a:endParaRPr lang="en-CA"/>
          </a:p>
        </p:txBody>
      </p:sp>
    </p:spTree>
    <p:extLst>
      <p:ext uri="{BB962C8B-B14F-4D97-AF65-F5344CB8AC3E}">
        <p14:creationId xmlns:p14="http://schemas.microsoft.com/office/powerpoint/2010/main" val="5594218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Let’s talk a little more about manipulating class distributions.</a:t>
            </a:r>
          </a:p>
          <a:p>
            <a:pPr marL="171450" indent="-171450">
              <a:buFont typeface="Arial" panose="020B0604020202020204" pitchFamily="34" charset="0"/>
              <a:buChar char="•"/>
            </a:pPr>
            <a:r>
              <a:rPr lang="en-CA" dirty="0"/>
              <a:t>We previously discussed how normalization keeps one feature from overly biasing a model. But classes can bias a model too if they are imbalanced.</a:t>
            </a:r>
          </a:p>
          <a:p>
            <a:pPr marL="171450" indent="-171450">
              <a:buFont typeface="Arial" panose="020B0604020202020204" pitchFamily="34" charset="0"/>
              <a:buChar char="•"/>
            </a:pPr>
            <a:r>
              <a:rPr lang="en-CA" dirty="0"/>
              <a:t>Satellite image of an oil spill: skewed 100,000 : 1 in favor of normal ocean</a:t>
            </a:r>
          </a:p>
          <a:p>
            <a:pPr marL="628650" lvl="1" indent="-171450">
              <a:buFont typeface="Arial" panose="020B0604020202020204" pitchFamily="34" charset="0"/>
              <a:buChar char="•"/>
            </a:pPr>
            <a:r>
              <a:rPr lang="en-CA" dirty="0"/>
              <a:t>For every pixel showing oil, there are 100,000 showing clean water.</a:t>
            </a:r>
          </a:p>
          <a:p>
            <a:pPr marL="628650" lvl="1" indent="-171450">
              <a:buFont typeface="Arial" panose="020B0604020202020204" pitchFamily="34" charset="0"/>
              <a:buChar char="•"/>
            </a:pPr>
            <a:r>
              <a:rPr lang="en-CA" dirty="0"/>
              <a:t>If you always guess that your input shows clean water, you will be correct 99.999% of the time. And your AI is useless, because the oil is what you’re trying to find.</a:t>
            </a:r>
          </a:p>
          <a:p>
            <a:pPr marL="171450" lvl="0" indent="-171450">
              <a:buFont typeface="Arial" panose="020B0604020202020204" pitchFamily="34" charset="0"/>
              <a:buChar char="•"/>
            </a:pPr>
            <a:r>
              <a:rPr lang="en-CA" dirty="0"/>
              <a:t>A well-known problem: the majority-class examples have more opportunities to influence your weight updates. And thus the AI will be biased towards modeling the majority class.</a:t>
            </a:r>
          </a:p>
          <a:p>
            <a:pPr marL="171450" lvl="0" indent="-171450">
              <a:buFont typeface="Arial" panose="020B0604020202020204" pitchFamily="34" charset="0"/>
              <a:buChar char="•"/>
            </a:pPr>
            <a:r>
              <a:rPr lang="en-CA" dirty="0"/>
              <a:t>Stratification is one major way of fixing this. You can oversample your minority class, duplicating examples in the dataset to give them more influence.</a:t>
            </a:r>
          </a:p>
          <a:p>
            <a:pPr marL="171450" lvl="0" indent="-171450">
              <a:buFont typeface="Arial" panose="020B0604020202020204" pitchFamily="34" charset="0"/>
              <a:buChar char="•"/>
            </a:pPr>
            <a:r>
              <a:rPr lang="en-CA" dirty="0"/>
              <a:t>You can also thin out the majority class by </a:t>
            </a:r>
            <a:r>
              <a:rPr lang="en-CA" dirty="0" err="1"/>
              <a:t>undersampling</a:t>
            </a:r>
            <a:r>
              <a:rPr lang="en-CA" dirty="0"/>
              <a:t> it.</a:t>
            </a:r>
          </a:p>
          <a:p>
            <a:pPr marL="171450" lvl="0" indent="-171450">
              <a:buFont typeface="Arial" panose="020B0604020202020204" pitchFamily="34" charset="0"/>
              <a:buChar char="•"/>
            </a:pPr>
            <a:r>
              <a:rPr lang="en-CA" dirty="0"/>
              <a:t>The effects of under- and over-sampling are unpredictable, although they tend to improve minority-class accuracy at the expense of majority-class accuracy. It’s much the same as you saw with k-NN in the first lab; changing your k changes the predictions in complicated ways. </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48</a:t>
            </a:fld>
            <a:endParaRPr lang="en-CA"/>
          </a:p>
        </p:txBody>
      </p:sp>
    </p:spTree>
    <p:extLst>
      <p:ext uri="{BB962C8B-B14F-4D97-AF65-F5344CB8AC3E}">
        <p14:creationId xmlns:p14="http://schemas.microsoft.com/office/powerpoint/2010/main" val="4176316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a:t>
            </a:r>
            <a:r>
              <a:rPr lang="en-CA" dirty="0"/>
              <a:t>his is a synthetic dataset, generated in </a:t>
            </a:r>
            <a:r>
              <a:rPr lang="en-CA" dirty="0" err="1"/>
              <a:t>Matlab</a:t>
            </a:r>
            <a:r>
              <a:rPr lang="en-CA" dirty="0"/>
              <a:t> (code on </a:t>
            </a:r>
            <a:r>
              <a:rPr lang="en-CA" dirty="0" err="1"/>
              <a:t>eClass</a:t>
            </a:r>
            <a:r>
              <a:rPr lang="en-CA" dirty="0"/>
              <a:t>). I just took all of the output data points and threw away the labels (which normally separate this dataset into 2 crescent shapes).</a:t>
            </a:r>
          </a:p>
          <a:p>
            <a:pPr marL="171450" indent="-171450">
              <a:buFont typeface="Arial" panose="020B0604020202020204" pitchFamily="34" charset="0"/>
              <a:buChar char="•"/>
            </a:pPr>
            <a:r>
              <a:rPr lang="en-CA" dirty="0"/>
              <a:t>2000 datapoints, making a pretty dense population in the classification region.</a:t>
            </a:r>
          </a:p>
          <a:p>
            <a:pPr marL="171450" indent="-171450">
              <a:buFont typeface="Arial" panose="020B0604020202020204" pitchFamily="34" charset="0"/>
              <a:buChar char="•"/>
            </a:pPr>
            <a:r>
              <a:rPr lang="en-CA" dirty="0"/>
              <a:t>I will </a:t>
            </a:r>
            <a:r>
              <a:rPr lang="en-CA" dirty="0" err="1"/>
              <a:t>undersample</a:t>
            </a:r>
            <a:r>
              <a:rPr lang="en-CA" dirty="0"/>
              <a:t> this dataset by 90%, to thin it out.</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1262590C-44B0-4B92-A6D3-1FFFD7F3110E}" type="slidenum">
              <a:rPr lang="en-CA" smtClean="0"/>
              <a:t>49</a:t>
            </a:fld>
            <a:endParaRPr lang="en-CA"/>
          </a:p>
        </p:txBody>
      </p:sp>
    </p:spTree>
    <p:extLst>
      <p:ext uri="{BB962C8B-B14F-4D97-AF65-F5344CB8AC3E}">
        <p14:creationId xmlns:p14="http://schemas.microsoft.com/office/powerpoint/2010/main" val="27093470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same dataset, </a:t>
            </a:r>
            <a:r>
              <a:rPr lang="en-US" dirty="0" err="1"/>
              <a:t>undersampled</a:t>
            </a:r>
            <a:r>
              <a:rPr lang="en-US" dirty="0"/>
              <a:t>. Each datapoint had a 10% chance of staying in the dataset. Not that this does not mean exactly 200 datapoints are left.</a:t>
            </a:r>
          </a:p>
          <a:p>
            <a:pPr marL="171450" indent="-171450">
              <a:buFont typeface="Arial" panose="020B0604020202020204" pitchFamily="34" charset="0"/>
              <a:buChar char="•"/>
            </a:pPr>
            <a:r>
              <a:rPr lang="en-US" dirty="0"/>
              <a:t>The shape of the classification region does seem less clear.</a:t>
            </a:r>
          </a:p>
          <a:p>
            <a:pPr marL="0" indent="0">
              <a:buFont typeface="Arial" panose="020B0604020202020204" pitchFamily="34" charset="0"/>
              <a:buNone/>
            </a:pPr>
            <a:endParaRPr lang="en-US" dirty="0"/>
          </a:p>
          <a:p>
            <a:pPr marL="0" indent="0">
              <a:buFont typeface="Arial" panose="020B0604020202020204" pitchFamily="34" charset="0"/>
              <a:buNone/>
            </a:pP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50</a:t>
            </a:fld>
            <a:endParaRPr lang="en-CA"/>
          </a:p>
        </p:txBody>
      </p:sp>
    </p:spTree>
    <p:extLst>
      <p:ext uri="{BB962C8B-B14F-4D97-AF65-F5344CB8AC3E}">
        <p14:creationId xmlns:p14="http://schemas.microsoft.com/office/powerpoint/2010/main" val="28501456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If your rationale for using AI is to sound exciting, or it makes the system sound modern</a:t>
            </a:r>
            <a:r>
              <a:rPr lang="en-CA" baseline="0" dirty="0"/>
              <a:t> and high-tech, </a:t>
            </a:r>
            <a:r>
              <a:rPr lang="en-CA" dirty="0"/>
              <a:t>you are using it as marketing. That class is MARK 301, a 3-0-0 class in the Faculty of Business, Wednesdays 2-5pm this term. Nothing wrong with this idea per se, everyone in the tech sector is sprinkling AI fairy dust over all of their products. But that’s not engineering, and it won’t be our focus in this class.</a:t>
            </a:r>
          </a:p>
          <a:p>
            <a:pPr marL="171450" indent="-171450">
              <a:buFont typeface="Arial" panose="020B0604020202020204" pitchFamily="34" charset="0"/>
              <a:buChar char="•"/>
            </a:pPr>
            <a:r>
              <a:rPr lang="en-CA" dirty="0"/>
              <a:t>Are you instead using AI because it’s the best way you can see to accomplish a system goal? Congratulations, that’s engineering.</a:t>
            </a:r>
            <a:r>
              <a:rPr lang="en-CA" baseline="0" dirty="0"/>
              <a:t> </a:t>
            </a:r>
          </a:p>
          <a:p>
            <a:pPr marL="171450" indent="-171450">
              <a:buFont typeface="Arial" panose="020B0604020202020204" pitchFamily="34" charset="0"/>
              <a:buChar char="•"/>
            </a:pPr>
            <a:r>
              <a:rPr lang="en-CA" baseline="0" dirty="0"/>
              <a:t>The basic design triad in engineering is the </a:t>
            </a:r>
            <a:r>
              <a:rPr lang="en-CA" baseline="0" dirty="0" err="1"/>
              <a:t>tradeoff</a:t>
            </a:r>
            <a:r>
              <a:rPr lang="en-CA" baseline="0" dirty="0"/>
              <a:t> between cost, performance, and reliability. The goal of SE4AI, ultimately, is to achieve high performance and high reliability – whatever those mean in a specific context – at an affordable cost.  </a:t>
            </a:r>
          </a:p>
          <a:p>
            <a:pPr marL="171450" indent="-171450">
              <a:buFont typeface="Arial" panose="020B0604020202020204" pitchFamily="34" charset="0"/>
              <a:buChar char="•"/>
            </a:pPr>
            <a:r>
              <a:rPr lang="en-CA" baseline="0" dirty="0"/>
              <a:t>One of the vital questions engineers must answer is, how does our proposed solution (AI) compare to other alternatives for accomplishing this use case? If you are looking at AI to control (for example) a chemical plant, what is its cost performance and reliability compared to one of the variants of classical optimal control? In particular, can you analyze stability, controllability, and observability to the same extent in the </a:t>
            </a:r>
            <a:r>
              <a:rPr lang="en-CA" baseline="0" dirty="0" err="1"/>
              <a:t>neurocontroller</a:t>
            </a:r>
            <a:r>
              <a:rPr lang="en-CA" baseline="0" dirty="0"/>
              <a:t> as for the classical controller? </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6</a:t>
            </a:fld>
            <a:endParaRPr lang="en-CA"/>
          </a:p>
        </p:txBody>
      </p:sp>
    </p:spTree>
    <p:extLst>
      <p:ext uri="{BB962C8B-B14F-4D97-AF65-F5344CB8AC3E}">
        <p14:creationId xmlns:p14="http://schemas.microsoft.com/office/powerpoint/2010/main" val="3416216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The </a:t>
            </a:r>
            <a:r>
              <a:rPr lang="en-US" dirty="0" err="1"/>
              <a:t>undersampled</a:t>
            </a:r>
            <a:r>
              <a:rPr lang="en-US" dirty="0"/>
              <a:t> dataset again, but this time with the removed points as magenta dots. Retained points are still blue crosses. We do clearly see to have lost a number of points on the boundary of the dataset, which will change our model.</a:t>
            </a:r>
          </a:p>
          <a:p>
            <a:pPr marL="171450" indent="-171450">
              <a:buFont typeface="Arial" panose="020B0604020202020204" pitchFamily="34" charset="0"/>
              <a:buChar char="•"/>
            </a:pPr>
            <a:r>
              <a:rPr lang="en-US" dirty="0"/>
              <a:t>Again, code for doing this in MATLAB is on the </a:t>
            </a:r>
            <a:r>
              <a:rPr lang="en-US" dirty="0" err="1"/>
              <a:t>eClass</a:t>
            </a:r>
            <a:r>
              <a:rPr lang="en-US" dirty="0"/>
              <a:t> page.</a:t>
            </a:r>
          </a:p>
          <a:p>
            <a:pPr marL="171450" indent="-171450">
              <a:buFont typeface="Arial" panose="020B0604020202020204" pitchFamily="34" charset="0"/>
              <a:buChar char="•"/>
            </a:pPr>
            <a:r>
              <a:rPr lang="en-US" dirty="0"/>
              <a:t>More advanced stratification routines try to determine which points are “boundary” points, and avoid deleting them.</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51</a:t>
            </a:fld>
            <a:endParaRPr lang="en-CA"/>
          </a:p>
        </p:txBody>
      </p:sp>
    </p:spTree>
    <p:extLst>
      <p:ext uri="{BB962C8B-B14F-4D97-AF65-F5344CB8AC3E}">
        <p14:creationId xmlns:p14="http://schemas.microsoft.com/office/powerpoint/2010/main" val="24879019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Now, what about oversampling to increase the number of minority-class samples?</a:t>
            </a:r>
          </a:p>
          <a:p>
            <a:pPr marL="171450" indent="-171450">
              <a:buFont typeface="Arial" panose="020B0604020202020204" pitchFamily="34" charset="0"/>
              <a:buChar char="•"/>
            </a:pPr>
            <a:r>
              <a:rPr lang="en-US" dirty="0"/>
              <a:t>Duplicating examples doesn’t work too terribly well. The class regions tend to become very focused around the duplicated points.</a:t>
            </a:r>
          </a:p>
          <a:p>
            <a:pPr marL="171450" indent="-171450">
              <a:buFont typeface="Arial" panose="020B0604020202020204" pitchFamily="34" charset="0"/>
              <a:buChar char="•"/>
            </a:pPr>
            <a:r>
              <a:rPr lang="en-US" dirty="0"/>
              <a:t>SMOTE was developed as a response. A very highly regarded technique, with a number of refined variations. Borderline-SMOTE, for instance, oversamples just near the boundary of a class. I’m using that one in some of my current research.</a:t>
            </a:r>
          </a:p>
          <a:p>
            <a:pPr marL="171450" indent="-171450">
              <a:buFont typeface="Arial" panose="020B0604020202020204" pitchFamily="34" charset="0"/>
              <a:buChar char="•"/>
            </a:pPr>
            <a:r>
              <a:rPr lang="en-US" dirty="0"/>
              <a:t>Disadvantage: oversampling makes datasets bigger. </a:t>
            </a:r>
            <a:r>
              <a:rPr lang="en-US" dirty="0" err="1"/>
              <a:t>Undersampling</a:t>
            </a:r>
            <a:r>
              <a:rPr lang="en-US" dirty="0"/>
              <a:t>, on the other hand, makes them smaller. For this reason, in the Big Data world, </a:t>
            </a:r>
            <a:r>
              <a:rPr lang="en-US" dirty="0" err="1"/>
              <a:t>undersampling</a:t>
            </a:r>
            <a:r>
              <a:rPr lang="en-US" dirty="0"/>
              <a:t> tends to be favored.</a:t>
            </a:r>
          </a:p>
          <a:p>
            <a:pPr marL="171450" indent="-171450">
              <a:buFont typeface="Arial" panose="020B0604020202020204" pitchFamily="34" charset="0"/>
              <a:buChar char="•"/>
            </a:pP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52</a:t>
            </a:fld>
            <a:endParaRPr lang="en-CA"/>
          </a:p>
        </p:txBody>
      </p:sp>
    </p:spTree>
    <p:extLst>
      <p:ext uri="{BB962C8B-B14F-4D97-AF65-F5344CB8AC3E}">
        <p14:creationId xmlns:p14="http://schemas.microsoft.com/office/powerpoint/2010/main" val="17868481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smtClean="0"/>
              <a:t>So, the implication is that stratification</a:t>
            </a:r>
            <a:r>
              <a:rPr lang="en-CA" baseline="0" dirty="0" smtClean="0"/>
              <a:t>, while it has been demonstrated to often help, adds new dimensions to your </a:t>
            </a:r>
            <a:r>
              <a:rPr lang="en-CA" baseline="0" dirty="0" err="1" smtClean="0"/>
              <a:t>hyperparameter</a:t>
            </a:r>
            <a:r>
              <a:rPr lang="en-CA" baseline="0" dirty="0" smtClean="0"/>
              <a:t> grid search. And compute time grows exponentially as a function of dimensions to be searched.</a:t>
            </a:r>
            <a:endParaRPr lang="en-CA" dirty="0"/>
          </a:p>
        </p:txBody>
      </p:sp>
      <p:sp>
        <p:nvSpPr>
          <p:cNvPr id="4" name="Slide Number Placeholder 3"/>
          <p:cNvSpPr>
            <a:spLocks noGrp="1"/>
          </p:cNvSpPr>
          <p:nvPr>
            <p:ph type="sldNum" sz="quarter" idx="10"/>
          </p:nvPr>
        </p:nvSpPr>
        <p:spPr/>
        <p:txBody>
          <a:bodyPr/>
          <a:lstStyle/>
          <a:p>
            <a:fld id="{1262590C-44B0-4B92-A6D3-1FFFD7F3110E}" type="slidenum">
              <a:rPr lang="en-CA" smtClean="0"/>
              <a:t>53</a:t>
            </a:fld>
            <a:endParaRPr lang="en-CA"/>
          </a:p>
        </p:txBody>
      </p:sp>
    </p:spTree>
    <p:extLst>
      <p:ext uri="{BB962C8B-B14F-4D97-AF65-F5344CB8AC3E}">
        <p14:creationId xmlns:p14="http://schemas.microsoft.com/office/powerpoint/2010/main" val="7672785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As things stand right now, I cannot tell you how to build a dataset that reliably leads to an AI satisfying all of its functional and non-functional requirements, being reliable, safe, fair and trustworthy, all at a reasonable price. </a:t>
            </a:r>
          </a:p>
          <a:p>
            <a:pPr marL="171450" indent="-171450">
              <a:buFont typeface="Arial" panose="020B0604020202020204" pitchFamily="34" charset="0"/>
              <a:buChar char="•"/>
            </a:pPr>
            <a:r>
              <a:rPr lang="en-US" dirty="0"/>
              <a:t>If we really are going to have AI embedded throughout our lives, then that needs to change. </a:t>
            </a:r>
          </a:p>
          <a:p>
            <a:pPr marL="171450" indent="-171450">
              <a:buFont typeface="Arial" panose="020B0604020202020204" pitchFamily="34" charset="0"/>
              <a:buChar char="•"/>
            </a:pPr>
            <a:r>
              <a:rPr lang="en-US" dirty="0"/>
              <a:t>The uptake of new technologies has been studied, and the lesson is, not every promising technology will take root and grow. If too much is promised, and not enough delivered, people (and their money) lose interest.</a:t>
            </a:r>
          </a:p>
          <a:p>
            <a:pPr marL="171450" indent="-171450">
              <a:buFont typeface="Arial" panose="020B0604020202020204" pitchFamily="34" charset="0"/>
              <a:buChar char="•"/>
            </a:pPr>
            <a:r>
              <a:rPr lang="en-US" dirty="0"/>
              <a:t>In fact, AI has over-promised and under-delivered before; the AI Winter in the late 1980s lasted more than a decade even for academics, and AI did not come back as a mainstream technology in the public eye until 2015. </a:t>
            </a:r>
          </a:p>
          <a:p>
            <a:pPr marL="171450" indent="-171450">
              <a:buFont typeface="Arial" panose="020B0604020202020204" pitchFamily="34" charset="0"/>
              <a:buChar char="•"/>
            </a:pPr>
            <a:r>
              <a:rPr lang="en-US" dirty="0"/>
              <a:t>There’s nothing to stop it from happening again except the talent of </a:t>
            </a:r>
            <a:r>
              <a:rPr lang="en-US"/>
              <a:t>AI engineers.</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54</a:t>
            </a:fld>
            <a:endParaRPr lang="en-CA"/>
          </a:p>
        </p:txBody>
      </p:sp>
    </p:spTree>
    <p:extLst>
      <p:ext uri="{BB962C8B-B14F-4D97-AF65-F5344CB8AC3E}">
        <p14:creationId xmlns:p14="http://schemas.microsoft.com/office/powerpoint/2010/main" val="625896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The great advantage of AI comes from the fact that computers are idiots. You’ve been taught that computers only do what they are programmed to do, and that’s right.</a:t>
            </a:r>
          </a:p>
          <a:p>
            <a:pPr marL="171450" indent="-171450">
              <a:buFont typeface="Arial" panose="020B0604020202020204" pitchFamily="34" charset="0"/>
              <a:buChar char="•"/>
            </a:pPr>
            <a:r>
              <a:rPr lang="en-CA" dirty="0"/>
              <a:t>How many of you have had to go back to an </a:t>
            </a:r>
            <a:r>
              <a:rPr lang="en-CA" dirty="0" err="1"/>
              <a:t>elif</a:t>
            </a:r>
            <a:r>
              <a:rPr lang="en-CA" dirty="0"/>
              <a:t> ladder or a match-case structure in Python (or a switch statement in C, etc.) and ADD ANOTHER BLASTED CONDITION THAT YOU DIDN’T THINK OF BEFORE TESTING?</a:t>
            </a:r>
          </a:p>
          <a:p>
            <a:pPr marL="171450" indent="-171450">
              <a:buFont typeface="Arial" panose="020B0604020202020204" pitchFamily="34" charset="0"/>
              <a:buChar char="•"/>
            </a:pPr>
            <a:r>
              <a:rPr lang="en-CA" dirty="0"/>
              <a:t>Now imagine the </a:t>
            </a:r>
            <a:r>
              <a:rPr lang="en-CA" dirty="0" err="1"/>
              <a:t>elif</a:t>
            </a:r>
            <a:r>
              <a:rPr lang="en-CA" dirty="0"/>
              <a:t> ladder you’re going to need for a self-driving car. You have to swiftly recognize many different objects, some moving in different directions at different speeds while others are stationary. You must determine which ones are relevant to your driving task, and how to respond to them. You must then execute the appropriate action in real-time. </a:t>
            </a:r>
          </a:p>
          <a:p>
            <a:pPr marL="628650" lvl="1" indent="-171450">
              <a:buFont typeface="Arial" panose="020B0604020202020204" pitchFamily="34" charset="0"/>
              <a:buChar char="•"/>
            </a:pPr>
            <a:r>
              <a:rPr lang="en-CA" dirty="0"/>
              <a:t>E.g. DO NOT HIT THE IDIOT CYCLIST WHO JUST RODE ACROSS THE STREET IN FRONT OF YOU. But also, you cannot swerve onto the sidewalk where the nice old lady is taking her dog for a walk, and the road is icy so nailing your brakes just means you’ll lose control.    </a:t>
            </a:r>
          </a:p>
          <a:p>
            <a:pPr marL="171450" lvl="0" indent="-171450">
              <a:buFont typeface="Arial" panose="020B0604020202020204" pitchFamily="34" charset="0"/>
              <a:buChar char="•"/>
            </a:pPr>
            <a:r>
              <a:rPr lang="en-CA" dirty="0"/>
              <a:t>This is what complex means in this context: there are many interacting factors to consider, leading to many possible outcomes of your decision/behavior, and some of those interactions are not favorable to you.</a:t>
            </a:r>
          </a:p>
        </p:txBody>
      </p:sp>
      <p:sp>
        <p:nvSpPr>
          <p:cNvPr id="4" name="Slide Number Placeholder 3"/>
          <p:cNvSpPr>
            <a:spLocks noGrp="1"/>
          </p:cNvSpPr>
          <p:nvPr>
            <p:ph type="sldNum" sz="quarter" idx="5"/>
          </p:nvPr>
        </p:nvSpPr>
        <p:spPr/>
        <p:txBody>
          <a:bodyPr/>
          <a:lstStyle/>
          <a:p>
            <a:fld id="{1262590C-44B0-4B92-A6D3-1FFFD7F3110E}" type="slidenum">
              <a:rPr lang="en-CA" smtClean="0"/>
              <a:t>7</a:t>
            </a:fld>
            <a:endParaRPr lang="en-CA"/>
          </a:p>
        </p:txBody>
      </p:sp>
    </p:spTree>
    <p:extLst>
      <p:ext uri="{BB962C8B-B14F-4D97-AF65-F5344CB8AC3E}">
        <p14:creationId xmlns:p14="http://schemas.microsoft.com/office/powerpoint/2010/main" val="7001020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AI in general tries to build programs that can use well-defined approaches to make decisions or execute behaviors that are not wholly predefined.</a:t>
            </a:r>
          </a:p>
          <a:p>
            <a:pPr marL="171450" indent="-171450">
              <a:buFont typeface="Arial" panose="020B0604020202020204" pitchFamily="34" charset="0"/>
              <a:buChar char="•"/>
            </a:pPr>
            <a:r>
              <a:rPr lang="en-CA" dirty="0"/>
              <a:t>These are the two great approaches that AI has studied; there are much deeper elaborations, but this is what they come down to. </a:t>
            </a:r>
          </a:p>
          <a:p>
            <a:pPr marL="171450" indent="-171450">
              <a:buFont typeface="Arial" panose="020B0604020202020204" pitchFamily="34" charset="0"/>
              <a:buChar char="•"/>
            </a:pPr>
            <a:r>
              <a:rPr lang="en-CA" dirty="0"/>
              <a:t>ON THE BOARD: Deduction vs. Induction.</a:t>
            </a:r>
          </a:p>
          <a:p>
            <a:pPr marL="171450" lvl="0" indent="-171450">
              <a:buFont typeface="Arial" panose="020B0604020202020204" pitchFamily="34" charset="0"/>
              <a:buChar char="•"/>
            </a:pPr>
            <a:r>
              <a:rPr lang="en-CA" dirty="0"/>
              <a:t>The agent might have some stored knowledge about the world around it, and some predefined rules relating objects and actions to each other.</a:t>
            </a:r>
          </a:p>
          <a:p>
            <a:pPr marL="628650" lvl="1" indent="-171450">
              <a:buFont typeface="Arial" panose="020B0604020202020204" pitchFamily="34" charset="0"/>
              <a:buChar char="•"/>
            </a:pPr>
            <a:r>
              <a:rPr lang="en-CA" dirty="0"/>
              <a:t>Based on these, a logical reasoning process allows the agent to deduce actions to be taken in a novel situation. Expert systems are the classic example, case-based reasoning is another.</a:t>
            </a:r>
          </a:p>
          <a:p>
            <a:pPr marL="171450" lvl="0" indent="-171450">
              <a:buFont typeface="Arial" panose="020B0604020202020204" pitchFamily="34" charset="0"/>
              <a:buChar char="•"/>
            </a:pPr>
            <a:r>
              <a:rPr lang="en-CA" dirty="0"/>
              <a:t>The agent may be provided with stimulus-response pairs representing a desired response to some phenomena.</a:t>
            </a:r>
          </a:p>
          <a:p>
            <a:pPr marL="628650" lvl="1" indent="-171450">
              <a:buFont typeface="Arial" panose="020B0604020202020204" pitchFamily="34" charset="0"/>
              <a:buChar char="•"/>
            </a:pPr>
            <a:r>
              <a:rPr lang="en-CA" dirty="0"/>
              <a:t>Based on these, the agent inductively learns a functional mapping from inputs to outputs. Neural networks, decision trees, etc.</a:t>
            </a:r>
          </a:p>
          <a:p>
            <a:pPr marL="628650" lvl="1" indent="-171450">
              <a:buFont typeface="Arial" panose="020B0604020202020204" pitchFamily="34" charset="0"/>
              <a:buChar char="•"/>
            </a:pPr>
            <a:r>
              <a:rPr lang="en-CA" dirty="0"/>
              <a:t>Alternatively, if only a reward function is provided, the agent explores its input-action combined space, to inductively determine what actions on what inputs yield the highest reward. This is reinforcement learning.</a:t>
            </a:r>
          </a:p>
        </p:txBody>
      </p:sp>
      <p:sp>
        <p:nvSpPr>
          <p:cNvPr id="4" name="Slide Number Placeholder 3"/>
          <p:cNvSpPr>
            <a:spLocks noGrp="1"/>
          </p:cNvSpPr>
          <p:nvPr>
            <p:ph type="sldNum" sz="quarter" idx="5"/>
          </p:nvPr>
        </p:nvSpPr>
        <p:spPr/>
        <p:txBody>
          <a:bodyPr/>
          <a:lstStyle/>
          <a:p>
            <a:fld id="{1262590C-44B0-4B92-A6D3-1FFFD7F3110E}" type="slidenum">
              <a:rPr lang="en-CA" smtClean="0"/>
              <a:t>8</a:t>
            </a:fld>
            <a:endParaRPr lang="en-CA"/>
          </a:p>
        </p:txBody>
      </p:sp>
    </p:spTree>
    <p:extLst>
      <p:ext uri="{BB962C8B-B14F-4D97-AF65-F5344CB8AC3E}">
        <p14:creationId xmlns:p14="http://schemas.microsoft.com/office/powerpoint/2010/main" val="3675620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CA" dirty="0"/>
              <a:t>AI algorithms, and especially deep learning, are the state-of-the-art for many useful</a:t>
            </a:r>
            <a:r>
              <a:rPr lang="en-CA" baseline="0" dirty="0"/>
              <a:t> tasks.</a:t>
            </a:r>
          </a:p>
          <a:p>
            <a:pPr marL="628650" lvl="1" indent="-171450">
              <a:buFont typeface="Arial" panose="020B0604020202020204" pitchFamily="34" charset="0"/>
              <a:buChar char="•"/>
            </a:pPr>
            <a:r>
              <a:rPr lang="en-CA" dirty="0"/>
              <a:t>Computer</a:t>
            </a:r>
            <a:r>
              <a:rPr lang="en-CA" baseline="0" dirty="0"/>
              <a:t> vision includes i</a:t>
            </a:r>
            <a:r>
              <a:rPr lang="en-CA" dirty="0"/>
              <a:t>mage classification, object / person recognition, video analysis and anomaly detection, etc.</a:t>
            </a:r>
          </a:p>
          <a:p>
            <a:pPr marL="628650" lvl="1" indent="-171450">
              <a:buFont typeface="Arial" panose="020B0604020202020204" pitchFamily="34" charset="0"/>
              <a:buChar char="•"/>
            </a:pPr>
            <a:r>
              <a:rPr lang="en-CA" dirty="0"/>
              <a:t> Speech recognition enables voice interfaces, such as Google Home and Amazon Echo.</a:t>
            </a:r>
          </a:p>
          <a:p>
            <a:pPr marL="628650" lvl="1" indent="-171450">
              <a:buFont typeface="Arial" panose="020B0604020202020204" pitchFamily="34" charset="0"/>
              <a:buChar char="•"/>
            </a:pPr>
            <a:r>
              <a:rPr lang="en-CA" dirty="0"/>
              <a:t>And everyone here should have heard of ChatGPT.</a:t>
            </a:r>
          </a:p>
        </p:txBody>
      </p:sp>
      <p:sp>
        <p:nvSpPr>
          <p:cNvPr id="4" name="Slide Number Placeholder 3"/>
          <p:cNvSpPr>
            <a:spLocks noGrp="1"/>
          </p:cNvSpPr>
          <p:nvPr>
            <p:ph type="sldNum" sz="quarter" idx="5"/>
          </p:nvPr>
        </p:nvSpPr>
        <p:spPr/>
        <p:txBody>
          <a:bodyPr/>
          <a:lstStyle/>
          <a:p>
            <a:fld id="{1262590C-44B0-4B92-A6D3-1FFFD7F3110E}" type="slidenum">
              <a:rPr lang="en-CA" smtClean="0"/>
              <a:t>9</a:t>
            </a:fld>
            <a:endParaRPr lang="en-CA"/>
          </a:p>
        </p:txBody>
      </p:sp>
    </p:spTree>
    <p:extLst>
      <p:ext uri="{BB962C8B-B14F-4D97-AF65-F5344CB8AC3E}">
        <p14:creationId xmlns:p14="http://schemas.microsoft.com/office/powerpoint/2010/main" val="1420250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Go is an ancient strategy game, with a much larger number of potential moves than chess. On average, a chess player can select from about 68 different moves per turn, while there are roughly 200 possibilities per turn in Go (the “branching factor”). The sheer number of possibilities meant that brute-force algorithms simply could not beat human grandmasters at Go, even after they overcame Gary Kasparov in chess.</a:t>
            </a:r>
          </a:p>
          <a:p>
            <a:pPr marL="171450" indent="-171450">
              <a:buFont typeface="Arial" panose="020B0604020202020204" pitchFamily="34" charset="0"/>
              <a:buChar char="•"/>
            </a:pPr>
            <a:r>
              <a:rPr lang="en-US" dirty="0"/>
              <a:t>In 2016, AlphaGo used AI to finally accomplish that feat, beating Lee Sedol. This was the moment that deep learning and the “new AI” first burst into the mainstream news.</a:t>
            </a:r>
          </a:p>
          <a:p>
            <a:pPr marL="171450" indent="-171450">
              <a:buFont typeface="Arial" panose="020B0604020202020204" pitchFamily="34" charset="0"/>
              <a:buChar char="•"/>
            </a:pPr>
            <a:r>
              <a:rPr lang="en-US" dirty="0"/>
              <a:t>AlphaGo’s 19</a:t>
            </a:r>
            <a:r>
              <a:rPr lang="en-US" baseline="30000" dirty="0"/>
              <a:t>th</a:t>
            </a:r>
            <a:r>
              <a:rPr lang="en-US" dirty="0"/>
              <a:t> move was unusual, prompting one of the expert commentators to say he hadn’t seen a human take that approach before.</a:t>
            </a:r>
          </a:p>
          <a:p>
            <a:pPr marL="171450" indent="-171450">
              <a:buFont typeface="Arial" panose="020B0604020202020204" pitchFamily="34" charset="0"/>
              <a:buChar char="•"/>
            </a:pPr>
            <a:r>
              <a:rPr lang="en-US" dirty="0"/>
              <a:t>One of the key use cases for AI is to uncover associations by mining very large datasets – associations that humans can’t find because we can’t wade through that much data. AI is used to discover new solutions in many areas. Data mining searches for new insights in large databases and data warehouses. Rational Drug Discovery predicts the 3D shape of new proteins, based on how many other molecules fold up. You’re searching for shapes that bind to receptors in tumor cells, viruses and bacteria; these are new candidate drugs to be studied in medical research. The list goes on. </a:t>
            </a:r>
            <a:endParaRPr lang="en-CA" dirty="0"/>
          </a:p>
        </p:txBody>
      </p:sp>
      <p:sp>
        <p:nvSpPr>
          <p:cNvPr id="4" name="Slide Number Placeholder 3"/>
          <p:cNvSpPr>
            <a:spLocks noGrp="1"/>
          </p:cNvSpPr>
          <p:nvPr>
            <p:ph type="sldNum" sz="quarter" idx="5"/>
          </p:nvPr>
        </p:nvSpPr>
        <p:spPr/>
        <p:txBody>
          <a:bodyPr/>
          <a:lstStyle/>
          <a:p>
            <a:fld id="{1262590C-44B0-4B92-A6D3-1FFFD7F3110E}" type="slidenum">
              <a:rPr lang="en-CA" smtClean="0"/>
              <a:t>10</a:t>
            </a:fld>
            <a:endParaRPr lang="en-CA"/>
          </a:p>
        </p:txBody>
      </p:sp>
    </p:spTree>
    <p:extLst>
      <p:ext uri="{BB962C8B-B14F-4D97-AF65-F5344CB8AC3E}">
        <p14:creationId xmlns:p14="http://schemas.microsoft.com/office/powerpoint/2010/main" val="3754642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2967AEE-947D-4B50-929E-169B12C616A8}" type="datetimeFigureOut">
              <a:rPr lang="en-CA" smtClean="0"/>
              <a:t>2023-10-02</a:t>
            </a:fld>
            <a:endParaRPr lang="en-CA"/>
          </a:p>
        </p:txBody>
      </p:sp>
      <p:sp>
        <p:nvSpPr>
          <p:cNvPr id="5" name="Footer Placeholder 4"/>
          <p:cNvSpPr>
            <a:spLocks noGrp="1"/>
          </p:cNvSpPr>
          <p:nvPr>
            <p:ph type="ftr" sz="quarter" idx="11"/>
          </p:nvPr>
        </p:nvSpPr>
        <p:spPr>
          <a:xfrm>
            <a:off x="5332412" y="5883275"/>
            <a:ext cx="4324044" cy="365125"/>
          </a:xfrm>
        </p:spPr>
        <p:txBody>
          <a:bodyPr/>
          <a:lstStyle/>
          <a:p>
            <a:endParaRPr lang="en-CA"/>
          </a:p>
        </p:txBody>
      </p:sp>
      <p:sp>
        <p:nvSpPr>
          <p:cNvPr id="6" name="Slide Number Placeholder 5"/>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14985693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967AEE-947D-4B50-929E-169B12C616A8}" type="datetimeFigureOut">
              <a:rPr lang="en-CA" smtClean="0"/>
              <a:t>2023-10-02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10685526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67AEE-947D-4B50-929E-169B12C616A8}" type="datetimeFigureOut">
              <a:rPr lang="en-CA" smtClean="0"/>
              <a:t>2023-10-02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570531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67AEE-947D-4B50-929E-169B12C616A8}" type="datetimeFigureOut">
              <a:rPr lang="en-CA" smtClean="0"/>
              <a:t>2023-10-02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15089061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67AEE-947D-4B50-929E-169B12C616A8}" type="datetimeFigureOut">
              <a:rPr lang="en-CA" smtClean="0"/>
              <a:t>2023-10-02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35383650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67AEE-947D-4B50-929E-169B12C616A8}" type="datetimeFigureOut">
              <a:rPr lang="en-CA" smtClean="0"/>
              <a:t>2023-10-02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6011293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67AEE-947D-4B50-929E-169B12C616A8}" type="datetimeFigureOut">
              <a:rPr lang="en-CA" smtClean="0"/>
              <a:t>2023-10-02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7198081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67AEE-947D-4B50-929E-169B12C616A8}" type="datetimeFigureOut">
              <a:rPr lang="en-CA" smtClean="0"/>
              <a:t>2023-10-02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27143011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67AEE-947D-4B50-929E-169B12C616A8}" type="datetimeFigureOut">
              <a:rPr lang="en-CA" smtClean="0"/>
              <a:t>2023-10-02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2245238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2967AEE-947D-4B50-929E-169B12C616A8}" type="datetimeFigureOut">
              <a:rPr lang="en-CA" smtClean="0"/>
              <a:t>2023-10-02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a:xfrm>
            <a:off x="10951856" y="5867131"/>
            <a:ext cx="551167" cy="365125"/>
          </a:xfrm>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2682302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2967AEE-947D-4B50-929E-169B12C616A8}" type="datetimeFigureOut">
              <a:rPr lang="en-CA" smtClean="0"/>
              <a:t>2023-10-02</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781397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967AEE-947D-4B50-929E-169B12C616A8}" type="datetimeFigureOut">
              <a:rPr lang="en-CA" smtClean="0"/>
              <a:t>2023-10-02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3472007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2967AEE-947D-4B50-929E-169B12C616A8}" type="datetimeFigureOut">
              <a:rPr lang="en-CA" smtClean="0"/>
              <a:t>2023-10-02</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2256701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2967AEE-947D-4B50-929E-169B12C616A8}" type="datetimeFigureOut">
              <a:rPr lang="en-CA" smtClean="0"/>
              <a:t>2023-10-02</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7982204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967AEE-947D-4B50-929E-169B12C616A8}" type="datetimeFigureOut">
              <a:rPr lang="en-CA" smtClean="0"/>
              <a:t>2023-10-02</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1621922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967AEE-947D-4B50-929E-169B12C616A8}" type="datetimeFigureOut">
              <a:rPr lang="en-CA" smtClean="0"/>
              <a:t>2023-10-02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20028157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2967AEE-947D-4B50-929E-169B12C616A8}" type="datetimeFigureOut">
              <a:rPr lang="en-CA" smtClean="0"/>
              <a:t>2023-10-02</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2141676E-8133-4C90-B597-F471F2C05083}" type="slidenum">
              <a:rPr lang="en-CA" smtClean="0"/>
              <a:t>‹#›</a:t>
            </a:fld>
            <a:endParaRPr lang="en-CA"/>
          </a:p>
        </p:txBody>
      </p:sp>
    </p:spTree>
    <p:extLst>
      <p:ext uri="{BB962C8B-B14F-4D97-AF65-F5344CB8AC3E}">
        <p14:creationId xmlns:p14="http://schemas.microsoft.com/office/powerpoint/2010/main" val="3168735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12967AEE-947D-4B50-929E-169B12C616A8}" type="datetimeFigureOut">
              <a:rPr lang="en-CA" smtClean="0"/>
              <a:t>2023-10-02</a:t>
            </a:fld>
            <a:endParaRPr lang="en-CA"/>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CA"/>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141676E-8133-4C90-B597-F471F2C05083}" type="slidenum">
              <a:rPr lang="en-CA" smtClean="0"/>
              <a:t>‹#›</a:t>
            </a:fld>
            <a:endParaRPr lang="en-CA"/>
          </a:p>
        </p:txBody>
      </p:sp>
    </p:spTree>
    <p:extLst>
      <p:ext uri="{BB962C8B-B14F-4D97-AF65-F5344CB8AC3E}">
        <p14:creationId xmlns:p14="http://schemas.microsoft.com/office/powerpoint/2010/main" val="15793472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10" Type="http://schemas.openxmlformats.org/officeDocument/2006/relationships/hyperlink" Target="https://creativecommons.org/licenses/by-nc-sa/3.0/" TargetMode="External"/><Relationship Id="rId4" Type="http://schemas.openxmlformats.org/officeDocument/2006/relationships/diagramLayout" Target="../diagrams/layout4.xml"/><Relationship Id="rId9" Type="http://schemas.openxmlformats.org/officeDocument/2006/relationships/hyperlink" Target="https://www.flickr.com/photos/shrimphead/2259353414/" TargetMode="Externa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4.xml.rels><?xml version="1.0" encoding="UTF-8" standalone="yes"?>
<Relationships xmlns="http://schemas.openxmlformats.org/package/2006/relationships"><Relationship Id="rId8" Type="http://schemas.openxmlformats.org/officeDocument/2006/relationships/hyperlink" Target="https://openaccess.thecvf.com/content_CVPRW_2019/papers/CV-COPS/" TargetMode="External"/><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3.svg"/><Relationship Id="rId5" Type="http://schemas.openxmlformats.org/officeDocument/2006/relationships/image" Target="../media/image6.jpeg"/><Relationship Id="rId15" Type="http://schemas.openxmlformats.org/officeDocument/2006/relationships/image" Target="../media/image12.jpeg"/><Relationship Id="rId10" Type="http://schemas.openxmlformats.org/officeDocument/2006/relationships/image" Target="../media/image9.png"/><Relationship Id="rId4" Type="http://schemas.openxmlformats.org/officeDocument/2006/relationships/image" Target="../media/image6.svg"/><Relationship Id="rId9" Type="http://schemas.openxmlformats.org/officeDocument/2006/relationships/image" Target="../media/image11.svg"/><Relationship Id="rId14" Type="http://schemas.openxmlformats.org/officeDocument/2006/relationships/image" Target="../media/image11.jpeg"/></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3.svg"/><Relationship Id="rId5" Type="http://schemas.openxmlformats.org/officeDocument/2006/relationships/image" Target="../media/image6.jpeg"/><Relationship Id="rId15" Type="http://schemas.openxmlformats.org/officeDocument/2006/relationships/image" Target="../media/image12.jpeg"/><Relationship Id="rId10" Type="http://schemas.openxmlformats.org/officeDocument/2006/relationships/image" Target="../media/image9.png"/><Relationship Id="rId4" Type="http://schemas.openxmlformats.org/officeDocument/2006/relationships/image" Target="../media/image6.svg"/><Relationship Id="rId9" Type="http://schemas.openxmlformats.org/officeDocument/2006/relationships/image" Target="../media/image11.svg"/><Relationship Id="rId14" Type="http://schemas.openxmlformats.org/officeDocument/2006/relationships/image" Target="../media/image11.jpeg"/></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5.svg"/><Relationship Id="rId3" Type="http://schemas.openxmlformats.org/officeDocument/2006/relationships/image" Target="../media/image5.png"/><Relationship Id="rId7" Type="http://schemas.openxmlformats.org/officeDocument/2006/relationships/image" Target="../media/image9.svg"/><Relationship Id="rId12"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3.svg"/><Relationship Id="rId5" Type="http://schemas.openxmlformats.org/officeDocument/2006/relationships/image" Target="../media/image6.jpeg"/><Relationship Id="rId15" Type="http://schemas.openxmlformats.org/officeDocument/2006/relationships/image" Target="../media/image12.jpeg"/><Relationship Id="rId10" Type="http://schemas.openxmlformats.org/officeDocument/2006/relationships/image" Target="../media/image9.png"/><Relationship Id="rId4" Type="http://schemas.openxmlformats.org/officeDocument/2006/relationships/image" Target="../media/image6.svg"/><Relationship Id="rId9" Type="http://schemas.openxmlformats.org/officeDocument/2006/relationships/image" Target="../media/image11.svg"/><Relationship Id="rId14" Type="http://schemas.openxmlformats.org/officeDocument/2006/relationships/image" Target="../media/image11.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F3589-FA8B-CA5D-CF23-E7B07568D376}"/>
              </a:ext>
            </a:extLst>
          </p:cNvPr>
          <p:cNvSpPr>
            <a:spLocks noGrp="1"/>
          </p:cNvSpPr>
          <p:nvPr>
            <p:ph type="ctrTitle"/>
          </p:nvPr>
        </p:nvSpPr>
        <p:spPr/>
        <p:txBody>
          <a:bodyPr/>
          <a:lstStyle/>
          <a:p>
            <a:r>
              <a:rPr lang="en-CA" dirty="0"/>
              <a:t>Intelligent Systems Engineering</a:t>
            </a:r>
          </a:p>
        </p:txBody>
      </p:sp>
      <p:sp>
        <p:nvSpPr>
          <p:cNvPr id="3" name="Subtitle 2">
            <a:extLst>
              <a:ext uri="{FF2B5EF4-FFF2-40B4-BE49-F238E27FC236}">
                <a16:creationId xmlns:a16="http://schemas.microsoft.com/office/drawing/2014/main" id="{EBF7AA24-B5AB-B6C9-3C44-4C45023BACD5}"/>
              </a:ext>
            </a:extLst>
          </p:cNvPr>
          <p:cNvSpPr>
            <a:spLocks noGrp="1"/>
          </p:cNvSpPr>
          <p:nvPr>
            <p:ph type="subTitle" idx="1"/>
          </p:nvPr>
        </p:nvSpPr>
        <p:spPr/>
        <p:txBody>
          <a:bodyPr/>
          <a:lstStyle/>
          <a:p>
            <a:r>
              <a:rPr lang="en-CA" dirty="0"/>
              <a:t>ECE 449</a:t>
            </a:r>
          </a:p>
          <a:p>
            <a:r>
              <a:rPr lang="en-CA" dirty="0"/>
              <a:t>Dr. Scott Dick</a:t>
            </a:r>
          </a:p>
        </p:txBody>
      </p:sp>
    </p:spTree>
    <p:extLst>
      <p:ext uri="{BB962C8B-B14F-4D97-AF65-F5344CB8AC3E}">
        <p14:creationId xmlns:p14="http://schemas.microsoft.com/office/powerpoint/2010/main" val="23091494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a:xfrm>
            <a:off x="535021" y="685800"/>
            <a:ext cx="2639962" cy="5105400"/>
          </a:xfrm>
        </p:spPr>
        <p:txBody>
          <a:bodyPr>
            <a:normAutofit/>
          </a:bodyPr>
          <a:lstStyle/>
          <a:p>
            <a:r>
              <a:rPr lang="en-CA" sz="3700">
                <a:solidFill>
                  <a:srgbClr val="FFFFFF"/>
                </a:solidFill>
              </a:rPr>
              <a:t>Advantages of Artificial Intelligence</a:t>
            </a:r>
          </a:p>
        </p:txBody>
      </p:sp>
      <p:grpSp>
        <p:nvGrpSpPr>
          <p:cNvPr id="2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CA"/>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CA"/>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CA"/>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CA"/>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CA"/>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CA"/>
            </a:p>
          </p:txBody>
        </p:sp>
      </p:grpSp>
      <p:graphicFrame>
        <p:nvGraphicFramePr>
          <p:cNvPr id="24" name="Content Placeholder 2">
            <a:extLst>
              <a:ext uri="{FF2B5EF4-FFF2-40B4-BE49-F238E27FC236}">
                <a16:creationId xmlns:a16="http://schemas.microsoft.com/office/drawing/2014/main" id="{BCD4FD70-C4F3-57CB-0491-CFBFAD5DB624}"/>
              </a:ext>
            </a:extLst>
          </p:cNvPr>
          <p:cNvGraphicFramePr>
            <a:graphicFrameLocks noGrp="1"/>
          </p:cNvGraphicFramePr>
          <p:nvPr>
            <p:ph idx="1"/>
            <p:extLst>
              <p:ext uri="{D42A27DB-BD31-4B8C-83A1-F6EECF244321}">
                <p14:modId xmlns:p14="http://schemas.microsoft.com/office/powerpoint/2010/main" val="2004922046"/>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descr="A close-up of a game board&#10;&#10;Description automatically generated">
            <a:extLst>
              <a:ext uri="{FF2B5EF4-FFF2-40B4-BE49-F238E27FC236}">
                <a16:creationId xmlns:a16="http://schemas.microsoft.com/office/drawing/2014/main" id="{78D53A21-0605-C952-D1F4-E39557FA4D27}"/>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xmlns="" r:id="rId9"/>
              </a:ext>
            </a:extLst>
          </a:blip>
          <a:stretch>
            <a:fillRect/>
          </a:stretch>
        </p:blipFill>
        <p:spPr>
          <a:xfrm>
            <a:off x="5238253" y="2428875"/>
            <a:ext cx="6086475" cy="4048125"/>
          </a:xfrm>
          <a:prstGeom prst="rect">
            <a:avLst/>
          </a:prstGeom>
        </p:spPr>
      </p:pic>
      <p:sp>
        <p:nvSpPr>
          <p:cNvPr id="12" name="TextBox 11">
            <a:extLst>
              <a:ext uri="{FF2B5EF4-FFF2-40B4-BE49-F238E27FC236}">
                <a16:creationId xmlns:a16="http://schemas.microsoft.com/office/drawing/2014/main" id="{F712ECEE-6BD1-7C99-EB23-54E83FDEAAE2}"/>
              </a:ext>
            </a:extLst>
          </p:cNvPr>
          <p:cNvSpPr txBox="1"/>
          <p:nvPr/>
        </p:nvSpPr>
        <p:spPr>
          <a:xfrm>
            <a:off x="1983859" y="8748196"/>
            <a:ext cx="6086475" cy="230832"/>
          </a:xfrm>
          <a:prstGeom prst="rect">
            <a:avLst/>
          </a:prstGeom>
          <a:noFill/>
        </p:spPr>
        <p:txBody>
          <a:bodyPr wrap="square" rtlCol="0">
            <a:spAutoFit/>
          </a:bodyPr>
          <a:lstStyle/>
          <a:p>
            <a:r>
              <a:rPr lang="en-CA" sz="900">
                <a:hlinkClick r:id="rId9" tooltip="https://www.flickr.com/photos/shrimphead/2259353414/"/>
              </a:rPr>
              <a:t>This Photo</a:t>
            </a:r>
            <a:r>
              <a:rPr lang="en-CA" sz="900"/>
              <a:t> by Unknown Author is licensed under </a:t>
            </a:r>
            <a:r>
              <a:rPr lang="en-CA" sz="900">
                <a:hlinkClick r:id="rId10" tooltip="https://creativecommons.org/licenses/by-nc-sa/3.0/"/>
              </a:rPr>
              <a:t>CC BY-SA-NC</a:t>
            </a:r>
            <a:endParaRPr lang="en-CA" sz="900"/>
          </a:p>
        </p:txBody>
      </p:sp>
    </p:spTree>
    <p:extLst>
      <p:ext uri="{BB962C8B-B14F-4D97-AF65-F5344CB8AC3E}">
        <p14:creationId xmlns:p14="http://schemas.microsoft.com/office/powerpoint/2010/main" val="1028299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a:xfrm>
            <a:off x="535021" y="685800"/>
            <a:ext cx="2639962" cy="5105400"/>
          </a:xfrm>
        </p:spPr>
        <p:txBody>
          <a:bodyPr>
            <a:normAutofit/>
          </a:bodyPr>
          <a:lstStyle/>
          <a:p>
            <a:r>
              <a:rPr lang="en-CA" sz="3700" dirty="0">
                <a:solidFill>
                  <a:srgbClr val="FFFFFF"/>
                </a:solidFill>
              </a:rPr>
              <a:t>Challenges of Artificial Intelligence</a:t>
            </a:r>
            <a:br>
              <a:rPr lang="en-CA" sz="3700" dirty="0">
                <a:solidFill>
                  <a:srgbClr val="FFFFFF"/>
                </a:solidFill>
              </a:rPr>
            </a:br>
            <a:r>
              <a:rPr lang="en-CA" sz="3700" dirty="0">
                <a:solidFill>
                  <a:srgbClr val="FFFFFF"/>
                </a:solidFill>
              </a:rPr>
              <a:t>Systems</a:t>
            </a:r>
          </a:p>
        </p:txBody>
      </p:sp>
      <p:grpSp>
        <p:nvGrpSpPr>
          <p:cNvPr id="2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CA"/>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CA"/>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CA"/>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CA"/>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CA"/>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CA"/>
            </a:p>
          </p:txBody>
        </p:sp>
      </p:grpSp>
      <p:graphicFrame>
        <p:nvGraphicFramePr>
          <p:cNvPr id="24" name="Content Placeholder 2">
            <a:extLst>
              <a:ext uri="{FF2B5EF4-FFF2-40B4-BE49-F238E27FC236}">
                <a16:creationId xmlns:a16="http://schemas.microsoft.com/office/drawing/2014/main" id="{BCD4FD70-C4F3-57CB-0491-CFBFAD5DB624}"/>
              </a:ext>
            </a:extLst>
          </p:cNvPr>
          <p:cNvGraphicFramePr>
            <a:graphicFrameLocks noGrp="1"/>
          </p:cNvGraphicFramePr>
          <p:nvPr>
            <p:ph idx="1"/>
            <p:extLst>
              <p:ext uri="{D42A27DB-BD31-4B8C-83A1-F6EECF244321}">
                <p14:modId xmlns:p14="http://schemas.microsoft.com/office/powerpoint/2010/main" val="1771923337"/>
              </p:ext>
            </p:extLst>
          </p:nvPr>
        </p:nvGraphicFramePr>
        <p:xfrm>
          <a:off x="5010150" y="685800"/>
          <a:ext cx="6492875" cy="3314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29807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a:xfrm>
            <a:off x="535021" y="685800"/>
            <a:ext cx="2639962" cy="5105400"/>
          </a:xfrm>
        </p:spPr>
        <p:txBody>
          <a:bodyPr>
            <a:normAutofit/>
          </a:bodyPr>
          <a:lstStyle/>
          <a:p>
            <a:r>
              <a:rPr lang="en-CA" sz="3700" dirty="0">
                <a:solidFill>
                  <a:srgbClr val="FFFFFF"/>
                </a:solidFill>
              </a:rPr>
              <a:t>Challenges of Artificial Intelligence</a:t>
            </a:r>
            <a:br>
              <a:rPr lang="en-CA" sz="3700" dirty="0">
                <a:solidFill>
                  <a:srgbClr val="FFFFFF"/>
                </a:solidFill>
              </a:rPr>
            </a:br>
            <a:r>
              <a:rPr lang="en-CA" sz="3700" dirty="0">
                <a:solidFill>
                  <a:srgbClr val="FFFFFF"/>
                </a:solidFill>
              </a:rPr>
              <a:t>Systems</a:t>
            </a:r>
          </a:p>
        </p:txBody>
      </p:sp>
      <p:grpSp>
        <p:nvGrpSpPr>
          <p:cNvPr id="2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CA"/>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CA"/>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CA"/>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CA"/>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CA"/>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CA"/>
            </a:p>
          </p:txBody>
        </p:sp>
      </p:grpSp>
      <p:graphicFrame>
        <p:nvGraphicFramePr>
          <p:cNvPr id="24" name="Content Placeholder 2">
            <a:extLst>
              <a:ext uri="{FF2B5EF4-FFF2-40B4-BE49-F238E27FC236}">
                <a16:creationId xmlns:a16="http://schemas.microsoft.com/office/drawing/2014/main" id="{BCD4FD70-C4F3-57CB-0491-CFBFAD5DB624}"/>
              </a:ext>
            </a:extLst>
          </p:cNvPr>
          <p:cNvGraphicFramePr>
            <a:graphicFrameLocks noGrp="1"/>
          </p:cNvGraphicFramePr>
          <p:nvPr>
            <p:ph idx="1"/>
            <p:extLst>
              <p:ext uri="{D42A27DB-BD31-4B8C-83A1-F6EECF244321}">
                <p14:modId xmlns:p14="http://schemas.microsoft.com/office/powerpoint/2010/main" val="394689534"/>
              </p:ext>
            </p:extLst>
          </p:nvPr>
        </p:nvGraphicFramePr>
        <p:xfrm>
          <a:off x="5010150" y="685800"/>
          <a:ext cx="6492875" cy="3314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54205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a:xfrm>
            <a:off x="535021" y="685800"/>
            <a:ext cx="2639962" cy="5105400"/>
          </a:xfrm>
        </p:spPr>
        <p:txBody>
          <a:bodyPr>
            <a:normAutofit/>
          </a:bodyPr>
          <a:lstStyle/>
          <a:p>
            <a:r>
              <a:rPr lang="en-CA" sz="3700" dirty="0">
                <a:solidFill>
                  <a:srgbClr val="FFFFFF"/>
                </a:solidFill>
              </a:rPr>
              <a:t>Challenges of Artificial Intelligence</a:t>
            </a:r>
            <a:br>
              <a:rPr lang="en-CA" sz="3700" dirty="0">
                <a:solidFill>
                  <a:srgbClr val="FFFFFF"/>
                </a:solidFill>
              </a:rPr>
            </a:br>
            <a:r>
              <a:rPr lang="en-CA" sz="3700" dirty="0">
                <a:solidFill>
                  <a:srgbClr val="FFFFFF"/>
                </a:solidFill>
              </a:rPr>
              <a:t>Systems</a:t>
            </a:r>
          </a:p>
        </p:txBody>
      </p:sp>
      <p:grpSp>
        <p:nvGrpSpPr>
          <p:cNvPr id="2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CA"/>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CA"/>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CA"/>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CA"/>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CA"/>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CA"/>
            </a:p>
          </p:txBody>
        </p:sp>
      </p:grpSp>
      <p:graphicFrame>
        <p:nvGraphicFramePr>
          <p:cNvPr id="24" name="Content Placeholder 2">
            <a:extLst>
              <a:ext uri="{FF2B5EF4-FFF2-40B4-BE49-F238E27FC236}">
                <a16:creationId xmlns:a16="http://schemas.microsoft.com/office/drawing/2014/main" id="{BCD4FD70-C4F3-57CB-0491-CFBFAD5DB624}"/>
              </a:ext>
            </a:extLst>
          </p:cNvPr>
          <p:cNvGraphicFramePr>
            <a:graphicFrameLocks noGrp="1"/>
          </p:cNvGraphicFramePr>
          <p:nvPr>
            <p:ph idx="1"/>
            <p:extLst>
              <p:ext uri="{D42A27DB-BD31-4B8C-83A1-F6EECF244321}">
                <p14:modId xmlns:p14="http://schemas.microsoft.com/office/powerpoint/2010/main" val="1271189484"/>
              </p:ext>
            </p:extLst>
          </p:nvPr>
        </p:nvGraphicFramePr>
        <p:xfrm>
          <a:off x="5010150" y="685800"/>
          <a:ext cx="6492875" cy="901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E83ABAB2-9528-9F89-85FE-A17B3466C5B8}"/>
              </a:ext>
            </a:extLst>
          </p:cNvPr>
          <p:cNvPicPr>
            <a:picLocks noChangeAspect="1"/>
          </p:cNvPicPr>
          <p:nvPr/>
        </p:nvPicPr>
        <p:blipFill>
          <a:blip r:embed="rId8"/>
          <a:stretch>
            <a:fillRect/>
          </a:stretch>
        </p:blipFill>
        <p:spPr>
          <a:xfrm>
            <a:off x="5150666" y="1373916"/>
            <a:ext cx="5004347" cy="4698271"/>
          </a:xfrm>
          <a:prstGeom prst="rect">
            <a:avLst/>
          </a:prstGeom>
        </p:spPr>
      </p:pic>
      <p:sp>
        <p:nvSpPr>
          <p:cNvPr id="6" name="TextBox 5">
            <a:extLst>
              <a:ext uri="{FF2B5EF4-FFF2-40B4-BE49-F238E27FC236}">
                <a16:creationId xmlns:a16="http://schemas.microsoft.com/office/drawing/2014/main" id="{CF0CE8E3-A36E-032D-F6CD-AA9110B16EB1}"/>
              </a:ext>
            </a:extLst>
          </p:cNvPr>
          <p:cNvSpPr txBox="1"/>
          <p:nvPr/>
        </p:nvSpPr>
        <p:spPr>
          <a:xfrm>
            <a:off x="5971289" y="6304003"/>
            <a:ext cx="4302716" cy="369332"/>
          </a:xfrm>
          <a:prstGeom prst="rect">
            <a:avLst/>
          </a:prstGeom>
          <a:noFill/>
        </p:spPr>
        <p:txBody>
          <a:bodyPr wrap="none" rtlCol="0">
            <a:spAutoFit/>
          </a:bodyPr>
          <a:lstStyle/>
          <a:p>
            <a:r>
              <a:rPr lang="en-CA"/>
              <a:t>https://www.mdpi.com/1424-8220/23/2/853</a:t>
            </a:r>
            <a:endParaRPr lang="en-CA" dirty="0"/>
          </a:p>
        </p:txBody>
      </p:sp>
    </p:spTree>
    <p:extLst>
      <p:ext uri="{BB962C8B-B14F-4D97-AF65-F5344CB8AC3E}">
        <p14:creationId xmlns:p14="http://schemas.microsoft.com/office/powerpoint/2010/main" val="347038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a:xfrm>
            <a:off x="535021" y="685800"/>
            <a:ext cx="2639962" cy="5105400"/>
          </a:xfrm>
        </p:spPr>
        <p:txBody>
          <a:bodyPr>
            <a:normAutofit/>
          </a:bodyPr>
          <a:lstStyle/>
          <a:p>
            <a:r>
              <a:rPr lang="en-CA" sz="3700" dirty="0">
                <a:solidFill>
                  <a:srgbClr val="FFFFFF"/>
                </a:solidFill>
              </a:rPr>
              <a:t>Challenges of Artificial Intelligence</a:t>
            </a:r>
            <a:br>
              <a:rPr lang="en-CA" sz="3700" dirty="0">
                <a:solidFill>
                  <a:srgbClr val="FFFFFF"/>
                </a:solidFill>
              </a:rPr>
            </a:br>
            <a:r>
              <a:rPr lang="en-CA" sz="3700" dirty="0">
                <a:solidFill>
                  <a:srgbClr val="FFFFFF"/>
                </a:solidFill>
              </a:rPr>
              <a:t>Systems</a:t>
            </a:r>
          </a:p>
        </p:txBody>
      </p:sp>
      <p:grpSp>
        <p:nvGrpSpPr>
          <p:cNvPr id="2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CA"/>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CA"/>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CA"/>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CA"/>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CA"/>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CA"/>
            </a:p>
          </p:txBody>
        </p:sp>
      </p:grpSp>
      <p:graphicFrame>
        <p:nvGraphicFramePr>
          <p:cNvPr id="24" name="Content Placeholder 2">
            <a:extLst>
              <a:ext uri="{FF2B5EF4-FFF2-40B4-BE49-F238E27FC236}">
                <a16:creationId xmlns:a16="http://schemas.microsoft.com/office/drawing/2014/main" id="{BCD4FD70-C4F3-57CB-0491-CFBFAD5DB624}"/>
              </a:ext>
            </a:extLst>
          </p:cNvPr>
          <p:cNvGraphicFramePr>
            <a:graphicFrameLocks noGrp="1"/>
          </p:cNvGraphicFramePr>
          <p:nvPr>
            <p:ph idx="1"/>
          </p:nvPr>
        </p:nvGraphicFramePr>
        <p:xfrm>
          <a:off x="5010150" y="685800"/>
          <a:ext cx="6492875" cy="9018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CF0CE8E3-A36E-032D-F6CD-AA9110B16EB1}"/>
              </a:ext>
            </a:extLst>
          </p:cNvPr>
          <p:cNvSpPr txBox="1"/>
          <p:nvPr/>
        </p:nvSpPr>
        <p:spPr>
          <a:xfrm>
            <a:off x="3960680" y="5087601"/>
            <a:ext cx="7606570" cy="430887"/>
          </a:xfrm>
          <a:prstGeom prst="rect">
            <a:avLst/>
          </a:prstGeom>
          <a:noFill/>
        </p:spPr>
        <p:txBody>
          <a:bodyPr wrap="none" rtlCol="0">
            <a:spAutoFit/>
          </a:bodyPr>
          <a:lstStyle/>
          <a:p>
            <a:r>
              <a:rPr lang="en-CA" sz="1100" dirty="0">
                <a:hlinkClick r:id="rId8"/>
              </a:rPr>
              <a:t>https://openaccess.thecvf.com/content_CVPRW_2019/papers/CV-COPS/</a:t>
            </a:r>
            <a:endParaRPr lang="en-CA" sz="1100" dirty="0"/>
          </a:p>
          <a:p>
            <a:r>
              <a:rPr lang="en-CA" sz="1100" dirty="0"/>
              <a:t>Thys_Fooling_Automated_Surveillance_Cameras_Adversarial_Patches_to_Attack_Person_Detection_CVPRW_2019_paper.pdf</a:t>
            </a:r>
          </a:p>
        </p:txBody>
      </p:sp>
      <p:pic>
        <p:nvPicPr>
          <p:cNvPr id="4" name="Picture 3" descr="A person standing next to another person&#10;&#10;Description automatically generated">
            <a:extLst>
              <a:ext uri="{FF2B5EF4-FFF2-40B4-BE49-F238E27FC236}">
                <a16:creationId xmlns:a16="http://schemas.microsoft.com/office/drawing/2014/main" id="{CF0B3BA7-1BDE-CF2F-878D-774D99838A0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71289" y="2138209"/>
            <a:ext cx="3010320" cy="2200582"/>
          </a:xfrm>
          <a:prstGeom prst="rect">
            <a:avLst/>
          </a:prstGeom>
        </p:spPr>
      </p:pic>
    </p:spTree>
    <p:extLst>
      <p:ext uri="{BB962C8B-B14F-4D97-AF65-F5344CB8AC3E}">
        <p14:creationId xmlns:p14="http://schemas.microsoft.com/office/powerpoint/2010/main" val="34211009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a:xfrm>
            <a:off x="535021" y="685800"/>
            <a:ext cx="2639962" cy="5105400"/>
          </a:xfrm>
        </p:spPr>
        <p:txBody>
          <a:bodyPr>
            <a:normAutofit/>
          </a:bodyPr>
          <a:lstStyle/>
          <a:p>
            <a:r>
              <a:rPr lang="en-CA" sz="3700" dirty="0">
                <a:solidFill>
                  <a:srgbClr val="FFFFFF"/>
                </a:solidFill>
              </a:rPr>
              <a:t>Challenges of Artificial Intelligence</a:t>
            </a:r>
            <a:br>
              <a:rPr lang="en-CA" sz="3700" dirty="0">
                <a:solidFill>
                  <a:srgbClr val="FFFFFF"/>
                </a:solidFill>
              </a:rPr>
            </a:br>
            <a:r>
              <a:rPr lang="en-CA" sz="3700" dirty="0">
                <a:solidFill>
                  <a:srgbClr val="FFFFFF"/>
                </a:solidFill>
              </a:rPr>
              <a:t>Systems</a:t>
            </a:r>
          </a:p>
        </p:txBody>
      </p:sp>
      <p:grpSp>
        <p:nvGrpSpPr>
          <p:cNvPr id="2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CA"/>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CA"/>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CA"/>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CA"/>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CA"/>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CA"/>
            </a:p>
          </p:txBody>
        </p:sp>
      </p:grpSp>
      <p:graphicFrame>
        <p:nvGraphicFramePr>
          <p:cNvPr id="24" name="Content Placeholder 2">
            <a:extLst>
              <a:ext uri="{FF2B5EF4-FFF2-40B4-BE49-F238E27FC236}">
                <a16:creationId xmlns:a16="http://schemas.microsoft.com/office/drawing/2014/main" id="{BCD4FD70-C4F3-57CB-0491-CFBFAD5DB624}"/>
              </a:ext>
            </a:extLst>
          </p:cNvPr>
          <p:cNvGraphicFramePr>
            <a:graphicFrameLocks noGrp="1"/>
          </p:cNvGraphicFramePr>
          <p:nvPr>
            <p:ph idx="1"/>
            <p:extLst>
              <p:ext uri="{D42A27DB-BD31-4B8C-83A1-F6EECF244321}">
                <p14:modId xmlns:p14="http://schemas.microsoft.com/office/powerpoint/2010/main" val="2089697"/>
              </p:ext>
            </p:extLst>
          </p:nvPr>
        </p:nvGraphicFramePr>
        <p:xfrm>
          <a:off x="5010150" y="685800"/>
          <a:ext cx="6492875" cy="3314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168615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9BA89-4C2A-94E8-53CA-7E485DBF10DE}"/>
              </a:ext>
            </a:extLst>
          </p:cNvPr>
          <p:cNvSpPr>
            <a:spLocks noGrp="1"/>
          </p:cNvSpPr>
          <p:nvPr>
            <p:ph type="title"/>
          </p:nvPr>
        </p:nvSpPr>
        <p:spPr>
          <a:xfrm>
            <a:off x="1484311" y="0"/>
            <a:ext cx="10018713" cy="1072662"/>
          </a:xfrm>
        </p:spPr>
        <p:txBody>
          <a:bodyPr/>
          <a:lstStyle/>
          <a:p>
            <a:r>
              <a:rPr lang="en-US" dirty="0"/>
              <a:t>AI Systems Life-Cycle</a:t>
            </a:r>
            <a:endParaRPr lang="en-CA" dirty="0"/>
          </a:p>
        </p:txBody>
      </p:sp>
      <p:pic>
        <p:nvPicPr>
          <p:cNvPr id="5" name="Graphic 4" descr="Meeting outline">
            <a:extLst>
              <a:ext uri="{FF2B5EF4-FFF2-40B4-BE49-F238E27FC236}">
                <a16:creationId xmlns:a16="http://schemas.microsoft.com/office/drawing/2014/main" id="{9921D6C0-F6DF-96A6-5F4B-056FA74981C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619459" y="1072662"/>
            <a:ext cx="914400" cy="914400"/>
          </a:xfrm>
          <a:prstGeom prst="rect">
            <a:avLst/>
          </a:prstGeom>
        </p:spPr>
      </p:pic>
      <p:sp>
        <p:nvSpPr>
          <p:cNvPr id="6" name="TextBox 5">
            <a:extLst>
              <a:ext uri="{FF2B5EF4-FFF2-40B4-BE49-F238E27FC236}">
                <a16:creationId xmlns:a16="http://schemas.microsoft.com/office/drawing/2014/main" id="{3BA03A83-5D5E-CD86-773A-C3ABEC094532}"/>
              </a:ext>
            </a:extLst>
          </p:cNvPr>
          <p:cNvSpPr txBox="1"/>
          <p:nvPr/>
        </p:nvSpPr>
        <p:spPr>
          <a:xfrm>
            <a:off x="1317316" y="1987062"/>
            <a:ext cx="1518685" cy="646331"/>
          </a:xfrm>
          <a:prstGeom prst="rect">
            <a:avLst/>
          </a:prstGeom>
          <a:noFill/>
        </p:spPr>
        <p:txBody>
          <a:bodyPr wrap="none" rtlCol="0">
            <a:spAutoFit/>
          </a:bodyPr>
          <a:lstStyle/>
          <a:p>
            <a:pPr algn="ctr"/>
            <a:r>
              <a:rPr lang="en-US" dirty="0"/>
              <a:t>AI</a:t>
            </a:r>
          </a:p>
          <a:p>
            <a:pPr algn="ctr"/>
            <a:r>
              <a:rPr lang="en-US" dirty="0"/>
              <a:t>Requirements</a:t>
            </a:r>
          </a:p>
        </p:txBody>
      </p:sp>
      <p:pic>
        <p:nvPicPr>
          <p:cNvPr id="8" name="Picture 7" descr="Stock market trading screen">
            <a:extLst>
              <a:ext uri="{FF2B5EF4-FFF2-40B4-BE49-F238E27FC236}">
                <a16:creationId xmlns:a16="http://schemas.microsoft.com/office/drawing/2014/main" id="{B492F96D-ED1A-2FD4-16DF-09F356B022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5168" y="1153049"/>
            <a:ext cx="1608993" cy="1072662"/>
          </a:xfrm>
          <a:prstGeom prst="rect">
            <a:avLst/>
          </a:prstGeom>
        </p:spPr>
      </p:pic>
      <p:sp>
        <p:nvSpPr>
          <p:cNvPr id="9" name="TextBox 8">
            <a:extLst>
              <a:ext uri="{FF2B5EF4-FFF2-40B4-BE49-F238E27FC236}">
                <a16:creationId xmlns:a16="http://schemas.microsoft.com/office/drawing/2014/main" id="{E69F37E0-7363-0BC7-CA49-E76648E8C904}"/>
              </a:ext>
            </a:extLst>
          </p:cNvPr>
          <p:cNvSpPr txBox="1"/>
          <p:nvPr/>
        </p:nvSpPr>
        <p:spPr>
          <a:xfrm>
            <a:off x="3817231" y="2310227"/>
            <a:ext cx="1144865" cy="646331"/>
          </a:xfrm>
          <a:prstGeom prst="rect">
            <a:avLst/>
          </a:prstGeom>
          <a:noFill/>
        </p:spPr>
        <p:txBody>
          <a:bodyPr wrap="none" rtlCol="0">
            <a:spAutoFit/>
          </a:bodyPr>
          <a:lstStyle/>
          <a:p>
            <a:pPr algn="ctr"/>
            <a:r>
              <a:rPr lang="en-US" dirty="0"/>
              <a:t>Data</a:t>
            </a:r>
          </a:p>
          <a:p>
            <a:pPr algn="ctr"/>
            <a:r>
              <a:rPr lang="en-US" dirty="0"/>
              <a:t>Collection</a:t>
            </a:r>
            <a:endParaRPr lang="en-CA" dirty="0"/>
          </a:p>
        </p:txBody>
      </p:sp>
      <p:pic>
        <p:nvPicPr>
          <p:cNvPr id="11" name="Graphic 10" descr="Normal Distribution outline">
            <a:extLst>
              <a:ext uri="{FF2B5EF4-FFF2-40B4-BE49-F238E27FC236}">
                <a16:creationId xmlns:a16="http://schemas.microsoft.com/office/drawing/2014/main" id="{C984D9BA-A309-FFE2-DAE4-B5162FC8878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036467" y="1153049"/>
            <a:ext cx="914400" cy="914400"/>
          </a:xfrm>
          <a:prstGeom prst="rect">
            <a:avLst/>
          </a:prstGeom>
        </p:spPr>
      </p:pic>
      <p:sp>
        <p:nvSpPr>
          <p:cNvPr id="12" name="TextBox 11">
            <a:extLst>
              <a:ext uri="{FF2B5EF4-FFF2-40B4-BE49-F238E27FC236}">
                <a16:creationId xmlns:a16="http://schemas.microsoft.com/office/drawing/2014/main" id="{10725688-52F9-BECE-7F79-B3BD1076AE97}"/>
              </a:ext>
            </a:extLst>
          </p:cNvPr>
          <p:cNvSpPr txBox="1"/>
          <p:nvPr/>
        </p:nvSpPr>
        <p:spPr>
          <a:xfrm>
            <a:off x="5982950" y="2147836"/>
            <a:ext cx="1021433" cy="646331"/>
          </a:xfrm>
          <a:prstGeom prst="rect">
            <a:avLst/>
          </a:prstGeom>
          <a:noFill/>
        </p:spPr>
        <p:txBody>
          <a:bodyPr wrap="none" rtlCol="0">
            <a:spAutoFit/>
          </a:bodyPr>
          <a:lstStyle/>
          <a:p>
            <a:pPr algn="ctr"/>
            <a:r>
              <a:rPr lang="en-US" dirty="0"/>
              <a:t>Data</a:t>
            </a:r>
          </a:p>
          <a:p>
            <a:pPr algn="ctr"/>
            <a:r>
              <a:rPr lang="en-US" dirty="0"/>
              <a:t>Cleaning</a:t>
            </a:r>
            <a:endParaRPr lang="en-CA" dirty="0"/>
          </a:p>
        </p:txBody>
      </p:sp>
      <p:pic>
        <p:nvPicPr>
          <p:cNvPr id="14" name="Graphic 13" descr="Tag outline">
            <a:extLst>
              <a:ext uri="{FF2B5EF4-FFF2-40B4-BE49-F238E27FC236}">
                <a16:creationId xmlns:a16="http://schemas.microsoft.com/office/drawing/2014/main" id="{8C3184C0-4C46-95A0-DB72-D2FA5262A0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7793173" y="1072662"/>
            <a:ext cx="914400" cy="914400"/>
          </a:xfrm>
          <a:prstGeom prst="rect">
            <a:avLst/>
          </a:prstGeom>
        </p:spPr>
      </p:pic>
      <p:sp>
        <p:nvSpPr>
          <p:cNvPr id="15" name="TextBox 14">
            <a:extLst>
              <a:ext uri="{FF2B5EF4-FFF2-40B4-BE49-F238E27FC236}">
                <a16:creationId xmlns:a16="http://schemas.microsoft.com/office/drawing/2014/main" id="{B39B1EF9-3F83-12AA-505C-4F0EB2F40A99}"/>
              </a:ext>
            </a:extLst>
          </p:cNvPr>
          <p:cNvSpPr txBox="1"/>
          <p:nvPr/>
        </p:nvSpPr>
        <p:spPr>
          <a:xfrm>
            <a:off x="7811157" y="2140130"/>
            <a:ext cx="1059906" cy="646331"/>
          </a:xfrm>
          <a:prstGeom prst="rect">
            <a:avLst/>
          </a:prstGeom>
          <a:noFill/>
        </p:spPr>
        <p:txBody>
          <a:bodyPr wrap="none" rtlCol="0">
            <a:spAutoFit/>
          </a:bodyPr>
          <a:lstStyle/>
          <a:p>
            <a:pPr algn="ctr"/>
            <a:r>
              <a:rPr lang="en-US" dirty="0"/>
              <a:t>Data</a:t>
            </a:r>
          </a:p>
          <a:p>
            <a:pPr algn="ctr"/>
            <a:r>
              <a:rPr lang="en-US" dirty="0"/>
              <a:t>Labelling</a:t>
            </a:r>
            <a:endParaRPr lang="en-CA" dirty="0"/>
          </a:p>
        </p:txBody>
      </p:sp>
      <p:pic>
        <p:nvPicPr>
          <p:cNvPr id="17" name="Graphic 16" descr="Database outline">
            <a:extLst>
              <a:ext uri="{FF2B5EF4-FFF2-40B4-BE49-F238E27FC236}">
                <a16:creationId xmlns:a16="http://schemas.microsoft.com/office/drawing/2014/main" id="{FB29DD53-6844-FD64-E5D8-2642392C15F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793289" y="1072662"/>
            <a:ext cx="914400" cy="914400"/>
          </a:xfrm>
          <a:prstGeom prst="rect">
            <a:avLst/>
          </a:prstGeom>
        </p:spPr>
      </p:pic>
      <p:sp>
        <p:nvSpPr>
          <p:cNvPr id="18" name="TextBox 17">
            <a:extLst>
              <a:ext uri="{FF2B5EF4-FFF2-40B4-BE49-F238E27FC236}">
                <a16:creationId xmlns:a16="http://schemas.microsoft.com/office/drawing/2014/main" id="{E33D06AF-9392-6EDD-95AA-98256A06BEA3}"/>
              </a:ext>
            </a:extLst>
          </p:cNvPr>
          <p:cNvSpPr txBox="1"/>
          <p:nvPr/>
        </p:nvSpPr>
        <p:spPr>
          <a:xfrm>
            <a:off x="9583479" y="2147836"/>
            <a:ext cx="1334020" cy="646331"/>
          </a:xfrm>
          <a:prstGeom prst="rect">
            <a:avLst/>
          </a:prstGeom>
          <a:noFill/>
        </p:spPr>
        <p:txBody>
          <a:bodyPr wrap="none" rtlCol="0">
            <a:spAutoFit/>
          </a:bodyPr>
          <a:lstStyle/>
          <a:p>
            <a:pPr algn="ctr"/>
            <a:r>
              <a:rPr lang="en-US" dirty="0"/>
              <a:t>Feature</a:t>
            </a:r>
          </a:p>
          <a:p>
            <a:pPr algn="ctr"/>
            <a:r>
              <a:rPr lang="en-US" dirty="0"/>
              <a:t>Engineering</a:t>
            </a:r>
            <a:endParaRPr lang="en-CA" dirty="0"/>
          </a:p>
        </p:txBody>
      </p:sp>
      <p:pic>
        <p:nvPicPr>
          <p:cNvPr id="20" name="Graphic 19" descr="Artificial Intelligence outline">
            <a:extLst>
              <a:ext uri="{FF2B5EF4-FFF2-40B4-BE49-F238E27FC236}">
                <a16:creationId xmlns:a16="http://schemas.microsoft.com/office/drawing/2014/main" id="{7F938552-71CC-1AB5-61FD-F473CB3464A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1619459" y="3846006"/>
            <a:ext cx="914400" cy="914400"/>
          </a:xfrm>
          <a:prstGeom prst="rect">
            <a:avLst/>
          </a:prstGeom>
        </p:spPr>
      </p:pic>
      <p:sp>
        <p:nvSpPr>
          <p:cNvPr id="23" name="TextBox 22">
            <a:extLst>
              <a:ext uri="{FF2B5EF4-FFF2-40B4-BE49-F238E27FC236}">
                <a16:creationId xmlns:a16="http://schemas.microsoft.com/office/drawing/2014/main" id="{38FBD5CB-E3F3-4A06-01D8-6AC2E2ED9134}"/>
              </a:ext>
            </a:extLst>
          </p:cNvPr>
          <p:cNvSpPr txBox="1"/>
          <p:nvPr/>
        </p:nvSpPr>
        <p:spPr>
          <a:xfrm>
            <a:off x="1596526" y="4760406"/>
            <a:ext cx="960263" cy="646331"/>
          </a:xfrm>
          <a:prstGeom prst="rect">
            <a:avLst/>
          </a:prstGeom>
          <a:noFill/>
        </p:spPr>
        <p:txBody>
          <a:bodyPr wrap="none" rtlCol="0">
            <a:spAutoFit/>
          </a:bodyPr>
          <a:lstStyle/>
          <a:p>
            <a:pPr algn="ctr"/>
            <a:r>
              <a:rPr lang="en-US" dirty="0"/>
              <a:t>Model</a:t>
            </a:r>
          </a:p>
          <a:p>
            <a:pPr algn="ctr"/>
            <a:r>
              <a:rPr lang="en-US" dirty="0"/>
              <a:t>Training</a:t>
            </a:r>
            <a:endParaRPr lang="en-CA" dirty="0"/>
          </a:p>
        </p:txBody>
      </p:sp>
      <p:pic>
        <p:nvPicPr>
          <p:cNvPr id="24" name="Graphic 23" descr="Artificial Intelligence outline">
            <a:extLst>
              <a:ext uri="{FF2B5EF4-FFF2-40B4-BE49-F238E27FC236}">
                <a16:creationId xmlns:a16="http://schemas.microsoft.com/office/drawing/2014/main" id="{012BD89A-92B6-0DAC-AB0F-3DB240ED7C5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637084" y="3846006"/>
            <a:ext cx="914400" cy="914400"/>
          </a:xfrm>
          <a:prstGeom prst="rect">
            <a:avLst/>
          </a:prstGeom>
        </p:spPr>
      </p:pic>
      <p:sp>
        <p:nvSpPr>
          <p:cNvPr id="25" name="TextBox 24">
            <a:extLst>
              <a:ext uri="{FF2B5EF4-FFF2-40B4-BE49-F238E27FC236}">
                <a16:creationId xmlns:a16="http://schemas.microsoft.com/office/drawing/2014/main" id="{1DFFF7D7-5D5C-DF4D-3B98-EA846DCB7A4B}"/>
              </a:ext>
            </a:extLst>
          </p:cNvPr>
          <p:cNvSpPr txBox="1"/>
          <p:nvPr/>
        </p:nvSpPr>
        <p:spPr>
          <a:xfrm>
            <a:off x="3495402" y="4760406"/>
            <a:ext cx="1197764" cy="646331"/>
          </a:xfrm>
          <a:prstGeom prst="rect">
            <a:avLst/>
          </a:prstGeom>
          <a:noFill/>
        </p:spPr>
        <p:txBody>
          <a:bodyPr wrap="none" rtlCol="0">
            <a:spAutoFit/>
          </a:bodyPr>
          <a:lstStyle/>
          <a:p>
            <a:pPr algn="ctr"/>
            <a:r>
              <a:rPr lang="en-US" dirty="0"/>
              <a:t>Model</a:t>
            </a:r>
          </a:p>
          <a:p>
            <a:pPr algn="ctr"/>
            <a:r>
              <a:rPr lang="en-US" dirty="0"/>
              <a:t>Evaluation</a:t>
            </a:r>
            <a:endParaRPr lang="en-CA" dirty="0"/>
          </a:p>
        </p:txBody>
      </p:sp>
      <p:pic>
        <p:nvPicPr>
          <p:cNvPr id="27" name="Picture 26" descr="Machine in a laboratory">
            <a:extLst>
              <a:ext uri="{FF2B5EF4-FFF2-40B4-BE49-F238E27FC236}">
                <a16:creationId xmlns:a16="http://schemas.microsoft.com/office/drawing/2014/main" id="{34031778-6033-1343-EB16-1E933FD0795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82950" y="3846006"/>
            <a:ext cx="1884066" cy="1256044"/>
          </a:xfrm>
          <a:prstGeom prst="rect">
            <a:avLst/>
          </a:prstGeom>
        </p:spPr>
      </p:pic>
      <p:sp>
        <p:nvSpPr>
          <p:cNvPr id="28" name="TextBox 27">
            <a:extLst>
              <a:ext uri="{FF2B5EF4-FFF2-40B4-BE49-F238E27FC236}">
                <a16:creationId xmlns:a16="http://schemas.microsoft.com/office/drawing/2014/main" id="{027971D6-C39A-F1F2-38D2-FFFF2813E8D6}"/>
              </a:ext>
            </a:extLst>
          </p:cNvPr>
          <p:cNvSpPr txBox="1"/>
          <p:nvPr/>
        </p:nvSpPr>
        <p:spPr>
          <a:xfrm>
            <a:off x="6264621" y="5244345"/>
            <a:ext cx="1372492" cy="646331"/>
          </a:xfrm>
          <a:prstGeom prst="rect">
            <a:avLst/>
          </a:prstGeom>
          <a:noFill/>
        </p:spPr>
        <p:txBody>
          <a:bodyPr wrap="none" rtlCol="0">
            <a:spAutoFit/>
          </a:bodyPr>
          <a:lstStyle/>
          <a:p>
            <a:pPr algn="ctr"/>
            <a:r>
              <a:rPr lang="en-US" dirty="0"/>
              <a:t>Model</a:t>
            </a:r>
          </a:p>
          <a:p>
            <a:pPr algn="ctr"/>
            <a:r>
              <a:rPr lang="en-US" dirty="0"/>
              <a:t>Deployment</a:t>
            </a:r>
            <a:endParaRPr lang="en-CA" dirty="0"/>
          </a:p>
        </p:txBody>
      </p:sp>
      <p:pic>
        <p:nvPicPr>
          <p:cNvPr id="30" name="Picture 29" descr="Engineer using tablet in factory with industrial robots">
            <a:extLst>
              <a:ext uri="{FF2B5EF4-FFF2-40B4-BE49-F238E27FC236}">
                <a16:creationId xmlns:a16="http://schemas.microsoft.com/office/drawing/2014/main" id="{94D5B3F5-CD8C-2BF3-5721-E968730D01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18136" y="3846007"/>
            <a:ext cx="1884526" cy="1256044"/>
          </a:xfrm>
          <a:prstGeom prst="rect">
            <a:avLst/>
          </a:prstGeom>
        </p:spPr>
      </p:pic>
      <p:sp>
        <p:nvSpPr>
          <p:cNvPr id="31" name="TextBox 30">
            <a:extLst>
              <a:ext uri="{FF2B5EF4-FFF2-40B4-BE49-F238E27FC236}">
                <a16:creationId xmlns:a16="http://schemas.microsoft.com/office/drawing/2014/main" id="{38CFD282-5DCC-8619-340B-B57C0D36508C}"/>
              </a:ext>
            </a:extLst>
          </p:cNvPr>
          <p:cNvSpPr txBox="1"/>
          <p:nvPr/>
        </p:nvSpPr>
        <p:spPr>
          <a:xfrm>
            <a:off x="9168759" y="5244344"/>
            <a:ext cx="1249060" cy="646331"/>
          </a:xfrm>
          <a:prstGeom prst="rect">
            <a:avLst/>
          </a:prstGeom>
          <a:noFill/>
        </p:spPr>
        <p:txBody>
          <a:bodyPr wrap="none" rtlCol="0">
            <a:spAutoFit/>
          </a:bodyPr>
          <a:lstStyle/>
          <a:p>
            <a:pPr algn="ctr"/>
            <a:r>
              <a:rPr lang="en-US" dirty="0"/>
              <a:t>Model</a:t>
            </a:r>
          </a:p>
          <a:p>
            <a:pPr algn="ctr"/>
            <a:r>
              <a:rPr lang="en-US" dirty="0"/>
              <a:t>Monitoring</a:t>
            </a:r>
            <a:endParaRPr lang="en-CA" dirty="0"/>
          </a:p>
        </p:txBody>
      </p:sp>
      <p:cxnSp>
        <p:nvCxnSpPr>
          <p:cNvPr id="33" name="Straight Arrow Connector 32">
            <a:extLst>
              <a:ext uri="{FF2B5EF4-FFF2-40B4-BE49-F238E27FC236}">
                <a16:creationId xmlns:a16="http://schemas.microsoft.com/office/drawing/2014/main" id="{C40CB9D9-B5C9-DDE9-3391-65F8CBACA328}"/>
              </a:ext>
            </a:extLst>
          </p:cNvPr>
          <p:cNvCxnSpPr>
            <a:cxnSpLocks/>
            <a:stCxn id="5" idx="3"/>
          </p:cNvCxnSpPr>
          <p:nvPr/>
        </p:nvCxnSpPr>
        <p:spPr>
          <a:xfrm>
            <a:off x="2533859" y="1529862"/>
            <a:ext cx="9615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F61FD17-4E27-8573-468E-BFA3C130C9D9}"/>
              </a:ext>
            </a:extLst>
          </p:cNvPr>
          <p:cNvCxnSpPr/>
          <p:nvPr/>
        </p:nvCxnSpPr>
        <p:spPr>
          <a:xfrm>
            <a:off x="5275385" y="1529862"/>
            <a:ext cx="761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5B23E3-C20F-23EB-8C3D-5FD84CC4521A}"/>
              </a:ext>
            </a:extLst>
          </p:cNvPr>
          <p:cNvCxnSpPr/>
          <p:nvPr/>
        </p:nvCxnSpPr>
        <p:spPr>
          <a:xfrm>
            <a:off x="7004383" y="1529862"/>
            <a:ext cx="7887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1820456-C16B-6E3F-22F8-D7BF501FE4C4}"/>
              </a:ext>
            </a:extLst>
          </p:cNvPr>
          <p:cNvCxnSpPr>
            <a:stCxn id="14" idx="3"/>
            <a:endCxn id="17" idx="1"/>
          </p:cNvCxnSpPr>
          <p:nvPr/>
        </p:nvCxnSpPr>
        <p:spPr>
          <a:xfrm>
            <a:off x="8707573" y="1529862"/>
            <a:ext cx="10857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123D75C-C7B8-6C90-986C-66412FD90651}"/>
              </a:ext>
            </a:extLst>
          </p:cNvPr>
          <p:cNvCxnSpPr>
            <a:stCxn id="17" idx="3"/>
            <a:endCxn id="20" idx="1"/>
          </p:cNvCxnSpPr>
          <p:nvPr/>
        </p:nvCxnSpPr>
        <p:spPr>
          <a:xfrm flipH="1">
            <a:off x="1619459" y="1529862"/>
            <a:ext cx="9088230" cy="2773344"/>
          </a:xfrm>
          <a:prstGeom prst="bentConnector5">
            <a:avLst>
              <a:gd name="adj1" fmla="val -2515"/>
              <a:gd name="adj2" fmla="val 66667"/>
              <a:gd name="adj3" fmla="val 102515"/>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AB69079-BB1B-7E4A-C2A6-EFB0510E06C8}"/>
              </a:ext>
            </a:extLst>
          </p:cNvPr>
          <p:cNvCxnSpPr>
            <a:stCxn id="20" idx="3"/>
            <a:endCxn id="24" idx="1"/>
          </p:cNvCxnSpPr>
          <p:nvPr/>
        </p:nvCxnSpPr>
        <p:spPr>
          <a:xfrm>
            <a:off x="2533859" y="4303206"/>
            <a:ext cx="1103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FA7F68E-5B7F-C438-4AF1-4DF399860D7A}"/>
              </a:ext>
            </a:extLst>
          </p:cNvPr>
          <p:cNvCxnSpPr>
            <a:stCxn id="24" idx="3"/>
          </p:cNvCxnSpPr>
          <p:nvPr/>
        </p:nvCxnSpPr>
        <p:spPr>
          <a:xfrm>
            <a:off x="4551484" y="4303206"/>
            <a:ext cx="12564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9E97EE4-43F9-1E31-36CB-C79FBED75F62}"/>
              </a:ext>
            </a:extLst>
          </p:cNvPr>
          <p:cNvCxnSpPr/>
          <p:nvPr/>
        </p:nvCxnSpPr>
        <p:spPr>
          <a:xfrm>
            <a:off x="7958295" y="4303206"/>
            <a:ext cx="5526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57928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9BA89-4C2A-94E8-53CA-7E485DBF10DE}"/>
              </a:ext>
            </a:extLst>
          </p:cNvPr>
          <p:cNvSpPr>
            <a:spLocks noGrp="1"/>
          </p:cNvSpPr>
          <p:nvPr>
            <p:ph type="title"/>
          </p:nvPr>
        </p:nvSpPr>
        <p:spPr>
          <a:xfrm>
            <a:off x="1484311" y="0"/>
            <a:ext cx="10018713" cy="1072662"/>
          </a:xfrm>
        </p:spPr>
        <p:txBody>
          <a:bodyPr/>
          <a:lstStyle/>
          <a:p>
            <a:r>
              <a:rPr lang="en-US" dirty="0"/>
              <a:t>AI Systems Life-Cycle</a:t>
            </a:r>
            <a:endParaRPr lang="en-CA" dirty="0"/>
          </a:p>
        </p:txBody>
      </p:sp>
      <p:pic>
        <p:nvPicPr>
          <p:cNvPr id="5" name="Graphic 4" descr="Meeting outline">
            <a:extLst>
              <a:ext uri="{FF2B5EF4-FFF2-40B4-BE49-F238E27FC236}">
                <a16:creationId xmlns:a16="http://schemas.microsoft.com/office/drawing/2014/main" id="{9921D6C0-F6DF-96A6-5F4B-056FA74981C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619459" y="1072662"/>
            <a:ext cx="914400" cy="914400"/>
          </a:xfrm>
          <a:prstGeom prst="rect">
            <a:avLst/>
          </a:prstGeom>
        </p:spPr>
      </p:pic>
      <p:sp>
        <p:nvSpPr>
          <p:cNvPr id="6" name="TextBox 5">
            <a:extLst>
              <a:ext uri="{FF2B5EF4-FFF2-40B4-BE49-F238E27FC236}">
                <a16:creationId xmlns:a16="http://schemas.microsoft.com/office/drawing/2014/main" id="{3BA03A83-5D5E-CD86-773A-C3ABEC094532}"/>
              </a:ext>
            </a:extLst>
          </p:cNvPr>
          <p:cNvSpPr txBox="1"/>
          <p:nvPr/>
        </p:nvSpPr>
        <p:spPr>
          <a:xfrm>
            <a:off x="1317316" y="1987062"/>
            <a:ext cx="1518685" cy="646331"/>
          </a:xfrm>
          <a:prstGeom prst="rect">
            <a:avLst/>
          </a:prstGeom>
          <a:noFill/>
        </p:spPr>
        <p:txBody>
          <a:bodyPr wrap="none" rtlCol="0">
            <a:spAutoFit/>
          </a:bodyPr>
          <a:lstStyle/>
          <a:p>
            <a:pPr algn="ctr"/>
            <a:r>
              <a:rPr lang="en-US" dirty="0"/>
              <a:t>AI</a:t>
            </a:r>
          </a:p>
          <a:p>
            <a:pPr algn="ctr"/>
            <a:r>
              <a:rPr lang="en-US" dirty="0"/>
              <a:t>Requirements</a:t>
            </a:r>
          </a:p>
        </p:txBody>
      </p:sp>
      <p:pic>
        <p:nvPicPr>
          <p:cNvPr id="8" name="Picture 7" descr="Stock market trading screen">
            <a:extLst>
              <a:ext uri="{FF2B5EF4-FFF2-40B4-BE49-F238E27FC236}">
                <a16:creationId xmlns:a16="http://schemas.microsoft.com/office/drawing/2014/main" id="{B492F96D-ED1A-2FD4-16DF-09F356B022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5168" y="1153049"/>
            <a:ext cx="1608993" cy="1072662"/>
          </a:xfrm>
          <a:prstGeom prst="rect">
            <a:avLst/>
          </a:prstGeom>
        </p:spPr>
      </p:pic>
      <p:sp>
        <p:nvSpPr>
          <p:cNvPr id="9" name="TextBox 8">
            <a:extLst>
              <a:ext uri="{FF2B5EF4-FFF2-40B4-BE49-F238E27FC236}">
                <a16:creationId xmlns:a16="http://schemas.microsoft.com/office/drawing/2014/main" id="{E69F37E0-7363-0BC7-CA49-E76648E8C904}"/>
              </a:ext>
            </a:extLst>
          </p:cNvPr>
          <p:cNvSpPr txBox="1"/>
          <p:nvPr/>
        </p:nvSpPr>
        <p:spPr>
          <a:xfrm>
            <a:off x="3817231" y="2310227"/>
            <a:ext cx="1144865" cy="646331"/>
          </a:xfrm>
          <a:prstGeom prst="rect">
            <a:avLst/>
          </a:prstGeom>
          <a:noFill/>
        </p:spPr>
        <p:txBody>
          <a:bodyPr wrap="none" rtlCol="0">
            <a:spAutoFit/>
          </a:bodyPr>
          <a:lstStyle/>
          <a:p>
            <a:pPr algn="ctr"/>
            <a:r>
              <a:rPr lang="en-US" dirty="0"/>
              <a:t>Data</a:t>
            </a:r>
          </a:p>
          <a:p>
            <a:pPr algn="ctr"/>
            <a:r>
              <a:rPr lang="en-US" dirty="0"/>
              <a:t>Collection</a:t>
            </a:r>
            <a:endParaRPr lang="en-CA" dirty="0"/>
          </a:p>
        </p:txBody>
      </p:sp>
      <p:pic>
        <p:nvPicPr>
          <p:cNvPr id="11" name="Graphic 10" descr="Normal Distribution outline">
            <a:extLst>
              <a:ext uri="{FF2B5EF4-FFF2-40B4-BE49-F238E27FC236}">
                <a16:creationId xmlns:a16="http://schemas.microsoft.com/office/drawing/2014/main" id="{C984D9BA-A309-FFE2-DAE4-B5162FC8878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036467" y="1153049"/>
            <a:ext cx="914400" cy="914400"/>
          </a:xfrm>
          <a:prstGeom prst="rect">
            <a:avLst/>
          </a:prstGeom>
        </p:spPr>
      </p:pic>
      <p:sp>
        <p:nvSpPr>
          <p:cNvPr id="12" name="TextBox 11">
            <a:extLst>
              <a:ext uri="{FF2B5EF4-FFF2-40B4-BE49-F238E27FC236}">
                <a16:creationId xmlns:a16="http://schemas.microsoft.com/office/drawing/2014/main" id="{10725688-52F9-BECE-7F79-B3BD1076AE97}"/>
              </a:ext>
            </a:extLst>
          </p:cNvPr>
          <p:cNvSpPr txBox="1"/>
          <p:nvPr/>
        </p:nvSpPr>
        <p:spPr>
          <a:xfrm>
            <a:off x="5982950" y="2147836"/>
            <a:ext cx="1021433" cy="646331"/>
          </a:xfrm>
          <a:prstGeom prst="rect">
            <a:avLst/>
          </a:prstGeom>
          <a:noFill/>
        </p:spPr>
        <p:txBody>
          <a:bodyPr wrap="none" rtlCol="0">
            <a:spAutoFit/>
          </a:bodyPr>
          <a:lstStyle/>
          <a:p>
            <a:pPr algn="ctr"/>
            <a:r>
              <a:rPr lang="en-US" dirty="0"/>
              <a:t>Data</a:t>
            </a:r>
          </a:p>
          <a:p>
            <a:pPr algn="ctr"/>
            <a:r>
              <a:rPr lang="en-US" dirty="0"/>
              <a:t>Cleaning</a:t>
            </a:r>
            <a:endParaRPr lang="en-CA" dirty="0"/>
          </a:p>
        </p:txBody>
      </p:sp>
      <p:pic>
        <p:nvPicPr>
          <p:cNvPr id="14" name="Graphic 13" descr="Tag outline">
            <a:extLst>
              <a:ext uri="{FF2B5EF4-FFF2-40B4-BE49-F238E27FC236}">
                <a16:creationId xmlns:a16="http://schemas.microsoft.com/office/drawing/2014/main" id="{8C3184C0-4C46-95A0-DB72-D2FA5262A0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7793173" y="1072662"/>
            <a:ext cx="914400" cy="914400"/>
          </a:xfrm>
          <a:prstGeom prst="rect">
            <a:avLst/>
          </a:prstGeom>
        </p:spPr>
      </p:pic>
      <p:sp>
        <p:nvSpPr>
          <p:cNvPr id="15" name="TextBox 14">
            <a:extLst>
              <a:ext uri="{FF2B5EF4-FFF2-40B4-BE49-F238E27FC236}">
                <a16:creationId xmlns:a16="http://schemas.microsoft.com/office/drawing/2014/main" id="{B39B1EF9-3F83-12AA-505C-4F0EB2F40A99}"/>
              </a:ext>
            </a:extLst>
          </p:cNvPr>
          <p:cNvSpPr txBox="1"/>
          <p:nvPr/>
        </p:nvSpPr>
        <p:spPr>
          <a:xfrm>
            <a:off x="7811157" y="2140130"/>
            <a:ext cx="1059906" cy="646331"/>
          </a:xfrm>
          <a:prstGeom prst="rect">
            <a:avLst/>
          </a:prstGeom>
          <a:noFill/>
        </p:spPr>
        <p:txBody>
          <a:bodyPr wrap="none" rtlCol="0">
            <a:spAutoFit/>
          </a:bodyPr>
          <a:lstStyle/>
          <a:p>
            <a:pPr algn="ctr"/>
            <a:r>
              <a:rPr lang="en-US" dirty="0"/>
              <a:t>Data</a:t>
            </a:r>
          </a:p>
          <a:p>
            <a:pPr algn="ctr"/>
            <a:r>
              <a:rPr lang="en-US" dirty="0"/>
              <a:t>Labelling</a:t>
            </a:r>
            <a:endParaRPr lang="en-CA" dirty="0"/>
          </a:p>
        </p:txBody>
      </p:sp>
      <p:pic>
        <p:nvPicPr>
          <p:cNvPr id="17" name="Graphic 16" descr="Database outline">
            <a:extLst>
              <a:ext uri="{FF2B5EF4-FFF2-40B4-BE49-F238E27FC236}">
                <a16:creationId xmlns:a16="http://schemas.microsoft.com/office/drawing/2014/main" id="{FB29DD53-6844-FD64-E5D8-2642392C15F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793289" y="1072662"/>
            <a:ext cx="914400" cy="914400"/>
          </a:xfrm>
          <a:prstGeom prst="rect">
            <a:avLst/>
          </a:prstGeom>
        </p:spPr>
      </p:pic>
      <p:sp>
        <p:nvSpPr>
          <p:cNvPr id="18" name="TextBox 17">
            <a:extLst>
              <a:ext uri="{FF2B5EF4-FFF2-40B4-BE49-F238E27FC236}">
                <a16:creationId xmlns:a16="http://schemas.microsoft.com/office/drawing/2014/main" id="{E33D06AF-9392-6EDD-95AA-98256A06BEA3}"/>
              </a:ext>
            </a:extLst>
          </p:cNvPr>
          <p:cNvSpPr txBox="1"/>
          <p:nvPr/>
        </p:nvSpPr>
        <p:spPr>
          <a:xfrm>
            <a:off x="9583479" y="2147836"/>
            <a:ext cx="1334020" cy="646331"/>
          </a:xfrm>
          <a:prstGeom prst="rect">
            <a:avLst/>
          </a:prstGeom>
          <a:noFill/>
        </p:spPr>
        <p:txBody>
          <a:bodyPr wrap="none" rtlCol="0">
            <a:spAutoFit/>
          </a:bodyPr>
          <a:lstStyle/>
          <a:p>
            <a:pPr algn="ctr"/>
            <a:r>
              <a:rPr lang="en-US" dirty="0"/>
              <a:t>Feature</a:t>
            </a:r>
          </a:p>
          <a:p>
            <a:pPr algn="ctr"/>
            <a:r>
              <a:rPr lang="en-US" dirty="0"/>
              <a:t>Engineering</a:t>
            </a:r>
            <a:endParaRPr lang="en-CA" dirty="0"/>
          </a:p>
        </p:txBody>
      </p:sp>
      <p:pic>
        <p:nvPicPr>
          <p:cNvPr id="20" name="Graphic 19" descr="Artificial Intelligence outline">
            <a:extLst>
              <a:ext uri="{FF2B5EF4-FFF2-40B4-BE49-F238E27FC236}">
                <a16:creationId xmlns:a16="http://schemas.microsoft.com/office/drawing/2014/main" id="{7F938552-71CC-1AB5-61FD-F473CB3464A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1619459" y="3846006"/>
            <a:ext cx="914400" cy="914400"/>
          </a:xfrm>
          <a:prstGeom prst="rect">
            <a:avLst/>
          </a:prstGeom>
        </p:spPr>
      </p:pic>
      <p:sp>
        <p:nvSpPr>
          <p:cNvPr id="23" name="TextBox 22">
            <a:extLst>
              <a:ext uri="{FF2B5EF4-FFF2-40B4-BE49-F238E27FC236}">
                <a16:creationId xmlns:a16="http://schemas.microsoft.com/office/drawing/2014/main" id="{38FBD5CB-E3F3-4A06-01D8-6AC2E2ED9134}"/>
              </a:ext>
            </a:extLst>
          </p:cNvPr>
          <p:cNvSpPr txBox="1"/>
          <p:nvPr/>
        </p:nvSpPr>
        <p:spPr>
          <a:xfrm>
            <a:off x="1596526" y="4760406"/>
            <a:ext cx="960263" cy="646331"/>
          </a:xfrm>
          <a:prstGeom prst="rect">
            <a:avLst/>
          </a:prstGeom>
          <a:noFill/>
        </p:spPr>
        <p:txBody>
          <a:bodyPr wrap="none" rtlCol="0">
            <a:spAutoFit/>
          </a:bodyPr>
          <a:lstStyle/>
          <a:p>
            <a:pPr algn="ctr"/>
            <a:r>
              <a:rPr lang="en-US" dirty="0"/>
              <a:t>Model</a:t>
            </a:r>
          </a:p>
          <a:p>
            <a:pPr algn="ctr"/>
            <a:r>
              <a:rPr lang="en-US" dirty="0"/>
              <a:t>Training</a:t>
            </a:r>
            <a:endParaRPr lang="en-CA" dirty="0"/>
          </a:p>
        </p:txBody>
      </p:sp>
      <p:pic>
        <p:nvPicPr>
          <p:cNvPr id="24" name="Graphic 23" descr="Artificial Intelligence outline">
            <a:extLst>
              <a:ext uri="{FF2B5EF4-FFF2-40B4-BE49-F238E27FC236}">
                <a16:creationId xmlns:a16="http://schemas.microsoft.com/office/drawing/2014/main" id="{012BD89A-92B6-0DAC-AB0F-3DB240ED7C5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637084" y="3846006"/>
            <a:ext cx="914400" cy="914400"/>
          </a:xfrm>
          <a:prstGeom prst="rect">
            <a:avLst/>
          </a:prstGeom>
        </p:spPr>
      </p:pic>
      <p:sp>
        <p:nvSpPr>
          <p:cNvPr id="25" name="TextBox 24">
            <a:extLst>
              <a:ext uri="{FF2B5EF4-FFF2-40B4-BE49-F238E27FC236}">
                <a16:creationId xmlns:a16="http://schemas.microsoft.com/office/drawing/2014/main" id="{1DFFF7D7-5D5C-DF4D-3B98-EA846DCB7A4B}"/>
              </a:ext>
            </a:extLst>
          </p:cNvPr>
          <p:cNvSpPr txBox="1"/>
          <p:nvPr/>
        </p:nvSpPr>
        <p:spPr>
          <a:xfrm>
            <a:off x="3495402" y="4760406"/>
            <a:ext cx="1197764" cy="646331"/>
          </a:xfrm>
          <a:prstGeom prst="rect">
            <a:avLst/>
          </a:prstGeom>
          <a:noFill/>
        </p:spPr>
        <p:txBody>
          <a:bodyPr wrap="none" rtlCol="0">
            <a:spAutoFit/>
          </a:bodyPr>
          <a:lstStyle/>
          <a:p>
            <a:pPr algn="ctr"/>
            <a:r>
              <a:rPr lang="en-US" dirty="0"/>
              <a:t>Model</a:t>
            </a:r>
          </a:p>
          <a:p>
            <a:pPr algn="ctr"/>
            <a:r>
              <a:rPr lang="en-US" dirty="0"/>
              <a:t>Evaluation</a:t>
            </a:r>
            <a:endParaRPr lang="en-CA" dirty="0"/>
          </a:p>
        </p:txBody>
      </p:sp>
      <p:pic>
        <p:nvPicPr>
          <p:cNvPr id="27" name="Picture 26" descr="Machine in a laboratory">
            <a:extLst>
              <a:ext uri="{FF2B5EF4-FFF2-40B4-BE49-F238E27FC236}">
                <a16:creationId xmlns:a16="http://schemas.microsoft.com/office/drawing/2014/main" id="{34031778-6033-1343-EB16-1E933FD0795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82950" y="3846006"/>
            <a:ext cx="1884066" cy="1256044"/>
          </a:xfrm>
          <a:prstGeom prst="rect">
            <a:avLst/>
          </a:prstGeom>
        </p:spPr>
      </p:pic>
      <p:sp>
        <p:nvSpPr>
          <p:cNvPr id="28" name="TextBox 27">
            <a:extLst>
              <a:ext uri="{FF2B5EF4-FFF2-40B4-BE49-F238E27FC236}">
                <a16:creationId xmlns:a16="http://schemas.microsoft.com/office/drawing/2014/main" id="{027971D6-C39A-F1F2-38D2-FFFF2813E8D6}"/>
              </a:ext>
            </a:extLst>
          </p:cNvPr>
          <p:cNvSpPr txBox="1"/>
          <p:nvPr/>
        </p:nvSpPr>
        <p:spPr>
          <a:xfrm>
            <a:off x="6264621" y="5244345"/>
            <a:ext cx="1372492" cy="646331"/>
          </a:xfrm>
          <a:prstGeom prst="rect">
            <a:avLst/>
          </a:prstGeom>
          <a:noFill/>
        </p:spPr>
        <p:txBody>
          <a:bodyPr wrap="none" rtlCol="0">
            <a:spAutoFit/>
          </a:bodyPr>
          <a:lstStyle/>
          <a:p>
            <a:pPr algn="ctr"/>
            <a:r>
              <a:rPr lang="en-US" dirty="0"/>
              <a:t>Model</a:t>
            </a:r>
          </a:p>
          <a:p>
            <a:pPr algn="ctr"/>
            <a:r>
              <a:rPr lang="en-US" dirty="0"/>
              <a:t>Deployment</a:t>
            </a:r>
            <a:endParaRPr lang="en-CA" dirty="0"/>
          </a:p>
        </p:txBody>
      </p:sp>
      <p:pic>
        <p:nvPicPr>
          <p:cNvPr id="30" name="Picture 29" descr="Engineer using tablet in factory with industrial robots">
            <a:extLst>
              <a:ext uri="{FF2B5EF4-FFF2-40B4-BE49-F238E27FC236}">
                <a16:creationId xmlns:a16="http://schemas.microsoft.com/office/drawing/2014/main" id="{94D5B3F5-CD8C-2BF3-5721-E968730D01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18136" y="3846007"/>
            <a:ext cx="1884526" cy="1256044"/>
          </a:xfrm>
          <a:prstGeom prst="rect">
            <a:avLst/>
          </a:prstGeom>
        </p:spPr>
      </p:pic>
      <p:sp>
        <p:nvSpPr>
          <p:cNvPr id="31" name="TextBox 30">
            <a:extLst>
              <a:ext uri="{FF2B5EF4-FFF2-40B4-BE49-F238E27FC236}">
                <a16:creationId xmlns:a16="http://schemas.microsoft.com/office/drawing/2014/main" id="{38CFD282-5DCC-8619-340B-B57C0D36508C}"/>
              </a:ext>
            </a:extLst>
          </p:cNvPr>
          <p:cNvSpPr txBox="1"/>
          <p:nvPr/>
        </p:nvSpPr>
        <p:spPr>
          <a:xfrm>
            <a:off x="9168759" y="5244344"/>
            <a:ext cx="1249060" cy="646331"/>
          </a:xfrm>
          <a:prstGeom prst="rect">
            <a:avLst/>
          </a:prstGeom>
          <a:noFill/>
        </p:spPr>
        <p:txBody>
          <a:bodyPr wrap="none" rtlCol="0">
            <a:spAutoFit/>
          </a:bodyPr>
          <a:lstStyle/>
          <a:p>
            <a:pPr algn="ctr"/>
            <a:r>
              <a:rPr lang="en-US" dirty="0"/>
              <a:t>Model</a:t>
            </a:r>
          </a:p>
          <a:p>
            <a:pPr algn="ctr"/>
            <a:r>
              <a:rPr lang="en-US" dirty="0"/>
              <a:t>Monitoring</a:t>
            </a:r>
            <a:endParaRPr lang="en-CA" dirty="0"/>
          </a:p>
        </p:txBody>
      </p:sp>
      <p:cxnSp>
        <p:nvCxnSpPr>
          <p:cNvPr id="33" name="Straight Arrow Connector 32">
            <a:extLst>
              <a:ext uri="{FF2B5EF4-FFF2-40B4-BE49-F238E27FC236}">
                <a16:creationId xmlns:a16="http://schemas.microsoft.com/office/drawing/2014/main" id="{C40CB9D9-B5C9-DDE9-3391-65F8CBACA328}"/>
              </a:ext>
            </a:extLst>
          </p:cNvPr>
          <p:cNvCxnSpPr>
            <a:cxnSpLocks/>
            <a:stCxn id="5" idx="3"/>
          </p:cNvCxnSpPr>
          <p:nvPr/>
        </p:nvCxnSpPr>
        <p:spPr>
          <a:xfrm>
            <a:off x="2533859" y="1529862"/>
            <a:ext cx="9615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F61FD17-4E27-8573-468E-BFA3C130C9D9}"/>
              </a:ext>
            </a:extLst>
          </p:cNvPr>
          <p:cNvCxnSpPr/>
          <p:nvPr/>
        </p:nvCxnSpPr>
        <p:spPr>
          <a:xfrm>
            <a:off x="5275385" y="1529862"/>
            <a:ext cx="761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5B23E3-C20F-23EB-8C3D-5FD84CC4521A}"/>
              </a:ext>
            </a:extLst>
          </p:cNvPr>
          <p:cNvCxnSpPr/>
          <p:nvPr/>
        </p:nvCxnSpPr>
        <p:spPr>
          <a:xfrm>
            <a:off x="7004383" y="1529862"/>
            <a:ext cx="7887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1820456-C16B-6E3F-22F8-D7BF501FE4C4}"/>
              </a:ext>
            </a:extLst>
          </p:cNvPr>
          <p:cNvCxnSpPr>
            <a:stCxn id="14" idx="3"/>
            <a:endCxn id="17" idx="1"/>
          </p:cNvCxnSpPr>
          <p:nvPr/>
        </p:nvCxnSpPr>
        <p:spPr>
          <a:xfrm>
            <a:off x="8707573" y="1529862"/>
            <a:ext cx="10857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123D75C-C7B8-6C90-986C-66412FD90651}"/>
              </a:ext>
            </a:extLst>
          </p:cNvPr>
          <p:cNvCxnSpPr>
            <a:stCxn id="17" idx="3"/>
            <a:endCxn id="20" idx="1"/>
          </p:cNvCxnSpPr>
          <p:nvPr/>
        </p:nvCxnSpPr>
        <p:spPr>
          <a:xfrm flipH="1">
            <a:off x="1619459" y="1529862"/>
            <a:ext cx="9088230" cy="2773344"/>
          </a:xfrm>
          <a:prstGeom prst="bentConnector5">
            <a:avLst>
              <a:gd name="adj1" fmla="val -2515"/>
              <a:gd name="adj2" fmla="val 66667"/>
              <a:gd name="adj3" fmla="val 102515"/>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AB69079-BB1B-7E4A-C2A6-EFB0510E06C8}"/>
              </a:ext>
            </a:extLst>
          </p:cNvPr>
          <p:cNvCxnSpPr>
            <a:stCxn id="20" idx="3"/>
            <a:endCxn id="24" idx="1"/>
          </p:cNvCxnSpPr>
          <p:nvPr/>
        </p:nvCxnSpPr>
        <p:spPr>
          <a:xfrm>
            <a:off x="2533859" y="4303206"/>
            <a:ext cx="1103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FA7F68E-5B7F-C438-4AF1-4DF399860D7A}"/>
              </a:ext>
            </a:extLst>
          </p:cNvPr>
          <p:cNvCxnSpPr>
            <a:stCxn id="24" idx="3"/>
          </p:cNvCxnSpPr>
          <p:nvPr/>
        </p:nvCxnSpPr>
        <p:spPr>
          <a:xfrm>
            <a:off x="4551484" y="4303206"/>
            <a:ext cx="12564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9E97EE4-43F9-1E31-36CB-C79FBED75F62}"/>
              </a:ext>
            </a:extLst>
          </p:cNvPr>
          <p:cNvCxnSpPr/>
          <p:nvPr/>
        </p:nvCxnSpPr>
        <p:spPr>
          <a:xfrm>
            <a:off x="7958295" y="4303206"/>
            <a:ext cx="5526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CE6990-51AA-1262-B8D9-78317B64E861}"/>
              </a:ext>
            </a:extLst>
          </p:cNvPr>
          <p:cNvCxnSpPr>
            <a:cxnSpLocks/>
          </p:cNvCxnSpPr>
          <p:nvPr/>
        </p:nvCxnSpPr>
        <p:spPr>
          <a:xfrm flipH="1">
            <a:off x="1114277" y="6101690"/>
            <a:ext cx="100985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09D9EEB-C4BA-9C34-1B7C-2AAD77F6DD7E}"/>
              </a:ext>
            </a:extLst>
          </p:cNvPr>
          <p:cNvCxnSpPr/>
          <p:nvPr/>
        </p:nvCxnSpPr>
        <p:spPr>
          <a:xfrm flipV="1">
            <a:off x="1105319" y="3044651"/>
            <a:ext cx="0" cy="30546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47A2D4-0BEB-3B07-E8E1-55377859B417}"/>
              </a:ext>
            </a:extLst>
          </p:cNvPr>
          <p:cNvCxnSpPr/>
          <p:nvPr/>
        </p:nvCxnSpPr>
        <p:spPr>
          <a:xfrm>
            <a:off x="1114277" y="3054699"/>
            <a:ext cx="45416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4DAC5B4-6D2D-5B38-5499-619C8E7B1E36}"/>
              </a:ext>
            </a:extLst>
          </p:cNvPr>
          <p:cNvCxnSpPr/>
          <p:nvPr/>
        </p:nvCxnSpPr>
        <p:spPr>
          <a:xfrm flipV="1">
            <a:off x="5655926" y="1072662"/>
            <a:ext cx="0" cy="19820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6A12C21-98DD-678A-B72D-8A0190EEFE61}"/>
              </a:ext>
            </a:extLst>
          </p:cNvPr>
          <p:cNvCxnSpPr/>
          <p:nvPr/>
        </p:nvCxnSpPr>
        <p:spPr>
          <a:xfrm>
            <a:off x="5655926" y="1072662"/>
            <a:ext cx="55569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659494B-4F3C-AAE5-ADC5-2BE1F619D720}"/>
              </a:ext>
            </a:extLst>
          </p:cNvPr>
          <p:cNvCxnSpPr/>
          <p:nvPr/>
        </p:nvCxnSpPr>
        <p:spPr>
          <a:xfrm>
            <a:off x="11212871" y="1072662"/>
            <a:ext cx="0" cy="50266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518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BC0100F-12AD-68F2-2460-F253045EFF69}"/>
              </a:ext>
            </a:extLst>
          </p:cNvPr>
          <p:cNvSpPr>
            <a:spLocks noGrp="1"/>
          </p:cNvSpPr>
          <p:nvPr>
            <p:ph type="title"/>
          </p:nvPr>
        </p:nvSpPr>
        <p:spPr/>
        <p:txBody>
          <a:bodyPr/>
          <a:lstStyle/>
          <a:p>
            <a:r>
              <a:rPr lang="en-US" dirty="0"/>
              <a:t>Feature Vector</a:t>
            </a:r>
            <a:endParaRPr lang="en-CA" dirty="0"/>
          </a:p>
        </p:txBody>
      </p:sp>
      <p:pic>
        <p:nvPicPr>
          <p:cNvPr id="5" name="Picture 4">
            <a:extLst>
              <a:ext uri="{FF2B5EF4-FFF2-40B4-BE49-F238E27FC236}">
                <a16:creationId xmlns:a16="http://schemas.microsoft.com/office/drawing/2014/main" id="{4059060B-DCE0-AE8B-9519-70732BFBFAB3}"/>
              </a:ext>
            </a:extLst>
          </p:cNvPr>
          <p:cNvPicPr>
            <a:picLocks noChangeAspect="1"/>
          </p:cNvPicPr>
          <p:nvPr/>
        </p:nvPicPr>
        <p:blipFill>
          <a:blip r:embed="rId3"/>
          <a:stretch>
            <a:fillRect/>
          </a:stretch>
        </p:blipFill>
        <p:spPr>
          <a:xfrm>
            <a:off x="3174380" y="2181921"/>
            <a:ext cx="5843239" cy="512956"/>
          </a:xfrm>
          <a:prstGeom prst="rect">
            <a:avLst/>
          </a:prstGeom>
        </p:spPr>
      </p:pic>
      <p:sp>
        <p:nvSpPr>
          <p:cNvPr id="6" name="Right Brace 5">
            <a:extLst>
              <a:ext uri="{FF2B5EF4-FFF2-40B4-BE49-F238E27FC236}">
                <a16:creationId xmlns:a16="http://schemas.microsoft.com/office/drawing/2014/main" id="{C75A814B-A993-CAD6-8713-951A809BA709}"/>
              </a:ext>
            </a:extLst>
          </p:cNvPr>
          <p:cNvSpPr/>
          <p:nvPr/>
        </p:nvSpPr>
        <p:spPr>
          <a:xfrm rot="5400000">
            <a:off x="4972288" y="1982846"/>
            <a:ext cx="148004" cy="1586953"/>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7" name="Right Brace 6">
            <a:extLst>
              <a:ext uri="{FF2B5EF4-FFF2-40B4-BE49-F238E27FC236}">
                <a16:creationId xmlns:a16="http://schemas.microsoft.com/office/drawing/2014/main" id="{E7DB0965-A1B3-A561-8902-A315137243CB}"/>
              </a:ext>
            </a:extLst>
          </p:cNvPr>
          <p:cNvSpPr/>
          <p:nvPr/>
        </p:nvSpPr>
        <p:spPr>
          <a:xfrm rot="5400000">
            <a:off x="7843829" y="1904454"/>
            <a:ext cx="148004" cy="1728854"/>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8" name="Right Brace 7">
            <a:extLst>
              <a:ext uri="{FF2B5EF4-FFF2-40B4-BE49-F238E27FC236}">
                <a16:creationId xmlns:a16="http://schemas.microsoft.com/office/drawing/2014/main" id="{4D942695-5BAC-53C3-3144-C2324C07BD9A}"/>
              </a:ext>
            </a:extLst>
          </p:cNvPr>
          <p:cNvSpPr/>
          <p:nvPr/>
        </p:nvSpPr>
        <p:spPr>
          <a:xfrm rot="5400000">
            <a:off x="6336576" y="2276240"/>
            <a:ext cx="148004" cy="985279"/>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9" name="TextBox 8">
            <a:extLst>
              <a:ext uri="{FF2B5EF4-FFF2-40B4-BE49-F238E27FC236}">
                <a16:creationId xmlns:a16="http://schemas.microsoft.com/office/drawing/2014/main" id="{71F0F6EA-2BD0-642A-CAEE-754E92368798}"/>
              </a:ext>
            </a:extLst>
          </p:cNvPr>
          <p:cNvSpPr txBox="1"/>
          <p:nvPr/>
        </p:nvSpPr>
        <p:spPr>
          <a:xfrm>
            <a:off x="4602145" y="2876248"/>
            <a:ext cx="923651" cy="369332"/>
          </a:xfrm>
          <a:prstGeom prst="rect">
            <a:avLst/>
          </a:prstGeom>
          <a:noFill/>
        </p:spPr>
        <p:txBody>
          <a:bodyPr wrap="none" rtlCol="0">
            <a:spAutoFit/>
          </a:bodyPr>
          <a:lstStyle/>
          <a:p>
            <a:r>
              <a:rPr lang="en-US" dirty="0"/>
              <a:t>Feature</a:t>
            </a:r>
            <a:endParaRPr lang="en-CA" dirty="0"/>
          </a:p>
        </p:txBody>
      </p:sp>
      <p:sp>
        <p:nvSpPr>
          <p:cNvPr id="10" name="TextBox 9">
            <a:extLst>
              <a:ext uri="{FF2B5EF4-FFF2-40B4-BE49-F238E27FC236}">
                <a16:creationId xmlns:a16="http://schemas.microsoft.com/office/drawing/2014/main" id="{D9BB7A22-B14D-687A-F721-254A1E8214B8}"/>
              </a:ext>
            </a:extLst>
          </p:cNvPr>
          <p:cNvSpPr txBox="1"/>
          <p:nvPr/>
        </p:nvSpPr>
        <p:spPr>
          <a:xfrm>
            <a:off x="7456005" y="2876248"/>
            <a:ext cx="923651" cy="369332"/>
          </a:xfrm>
          <a:prstGeom prst="rect">
            <a:avLst/>
          </a:prstGeom>
          <a:noFill/>
        </p:spPr>
        <p:txBody>
          <a:bodyPr wrap="none" rtlCol="0">
            <a:spAutoFit/>
          </a:bodyPr>
          <a:lstStyle/>
          <a:p>
            <a:r>
              <a:rPr lang="en-US" dirty="0"/>
              <a:t>Feature</a:t>
            </a:r>
            <a:endParaRPr lang="en-CA" dirty="0"/>
          </a:p>
        </p:txBody>
      </p:sp>
      <p:sp>
        <p:nvSpPr>
          <p:cNvPr id="11" name="TextBox 10">
            <a:extLst>
              <a:ext uri="{FF2B5EF4-FFF2-40B4-BE49-F238E27FC236}">
                <a16:creationId xmlns:a16="http://schemas.microsoft.com/office/drawing/2014/main" id="{B7458311-C45F-81ED-7DEF-F41B7FE39CE1}"/>
              </a:ext>
            </a:extLst>
          </p:cNvPr>
          <p:cNvSpPr txBox="1"/>
          <p:nvPr/>
        </p:nvSpPr>
        <p:spPr>
          <a:xfrm>
            <a:off x="5948752" y="2878312"/>
            <a:ext cx="923651" cy="369332"/>
          </a:xfrm>
          <a:prstGeom prst="rect">
            <a:avLst/>
          </a:prstGeom>
          <a:noFill/>
        </p:spPr>
        <p:txBody>
          <a:bodyPr wrap="none" rtlCol="0">
            <a:spAutoFit/>
          </a:bodyPr>
          <a:lstStyle/>
          <a:p>
            <a:r>
              <a:rPr lang="en-US" dirty="0"/>
              <a:t>Feature</a:t>
            </a:r>
            <a:endParaRPr lang="en-CA" dirty="0"/>
          </a:p>
        </p:txBody>
      </p:sp>
    </p:spTree>
    <p:extLst>
      <p:ext uri="{BB962C8B-B14F-4D97-AF65-F5344CB8AC3E}">
        <p14:creationId xmlns:p14="http://schemas.microsoft.com/office/powerpoint/2010/main" val="1186509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97BC1-7C1B-EF4C-0855-B5C9778AE414}"/>
              </a:ext>
            </a:extLst>
          </p:cNvPr>
          <p:cNvSpPr>
            <a:spLocks noGrp="1"/>
          </p:cNvSpPr>
          <p:nvPr>
            <p:ph type="title"/>
          </p:nvPr>
        </p:nvSpPr>
        <p:spPr/>
        <p:txBody>
          <a:bodyPr/>
          <a:lstStyle/>
          <a:p>
            <a:r>
              <a:rPr lang="en-US" dirty="0"/>
              <a:t>Feature Space</a:t>
            </a:r>
            <a:endParaRPr lang="en-CA" dirty="0"/>
          </a:p>
        </p:txBody>
      </p:sp>
      <p:pic>
        <p:nvPicPr>
          <p:cNvPr id="3" name="Picture 2">
            <a:extLst>
              <a:ext uri="{FF2B5EF4-FFF2-40B4-BE49-F238E27FC236}">
                <a16:creationId xmlns:a16="http://schemas.microsoft.com/office/drawing/2014/main" id="{2433014C-3D3A-ABD6-7EF0-E93B9FC83D4F}"/>
              </a:ext>
            </a:extLst>
          </p:cNvPr>
          <p:cNvPicPr>
            <a:picLocks noChangeAspect="1"/>
          </p:cNvPicPr>
          <p:nvPr/>
        </p:nvPicPr>
        <p:blipFill>
          <a:blip r:embed="rId3"/>
          <a:stretch>
            <a:fillRect/>
          </a:stretch>
        </p:blipFill>
        <p:spPr>
          <a:xfrm>
            <a:off x="3948635" y="2270927"/>
            <a:ext cx="4834409" cy="3736992"/>
          </a:xfrm>
          <a:prstGeom prst="rect">
            <a:avLst/>
          </a:prstGeom>
        </p:spPr>
      </p:pic>
    </p:spTree>
    <p:extLst>
      <p:ext uri="{BB962C8B-B14F-4D97-AF65-F5344CB8AC3E}">
        <p14:creationId xmlns:p14="http://schemas.microsoft.com/office/powerpoint/2010/main" val="597885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753130-FB45-B8FE-DF90-E88577412CA7}"/>
              </a:ext>
            </a:extLst>
          </p:cNvPr>
          <p:cNvSpPr>
            <a:spLocks noGrp="1"/>
          </p:cNvSpPr>
          <p:nvPr>
            <p:ph type="title"/>
          </p:nvPr>
        </p:nvSpPr>
        <p:spPr/>
        <p:txBody>
          <a:bodyPr/>
          <a:lstStyle/>
          <a:p>
            <a:r>
              <a:rPr lang="en-US" dirty="0"/>
              <a:t>Important Note</a:t>
            </a:r>
            <a:endParaRPr lang="en-CA" dirty="0"/>
          </a:p>
        </p:txBody>
      </p:sp>
      <p:sp>
        <p:nvSpPr>
          <p:cNvPr id="3" name="Content Placeholder 2">
            <a:extLst>
              <a:ext uri="{FF2B5EF4-FFF2-40B4-BE49-F238E27FC236}">
                <a16:creationId xmlns:a16="http://schemas.microsoft.com/office/drawing/2014/main" id="{5CCE7DCD-83E6-6A77-0AC7-D7D63735B964}"/>
              </a:ext>
            </a:extLst>
          </p:cNvPr>
          <p:cNvSpPr>
            <a:spLocks noGrp="1"/>
          </p:cNvSpPr>
          <p:nvPr>
            <p:ph idx="1"/>
          </p:nvPr>
        </p:nvSpPr>
        <p:spPr/>
        <p:txBody>
          <a:bodyPr>
            <a:normAutofit/>
          </a:bodyPr>
          <a:lstStyle/>
          <a:p>
            <a:r>
              <a:rPr lang="en-US" dirty="0"/>
              <a:t>A lecture audio recording accommodation, when approved, is required in order for the University to meet its duty to accommodate under human rights law and supports the academic participation of eligible students under the University of Alberta’s Discrimination, Harassment, and Duty to Accommodate Policy and the Evaluation Procedures and Grading System section of the University Calendar. </a:t>
            </a:r>
          </a:p>
          <a:p>
            <a:r>
              <a:rPr lang="en-US" dirty="0"/>
              <a:t>An audio recording is being made for these purposes in ECE 449, Fall 2023.</a:t>
            </a:r>
            <a:endParaRPr lang="en-CA" dirty="0"/>
          </a:p>
        </p:txBody>
      </p:sp>
    </p:spTree>
    <p:extLst>
      <p:ext uri="{BB962C8B-B14F-4D97-AF65-F5344CB8AC3E}">
        <p14:creationId xmlns:p14="http://schemas.microsoft.com/office/powerpoint/2010/main" val="1725855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97BC1-7C1B-EF4C-0855-B5C9778AE414}"/>
              </a:ext>
            </a:extLst>
          </p:cNvPr>
          <p:cNvSpPr>
            <a:spLocks noGrp="1"/>
          </p:cNvSpPr>
          <p:nvPr>
            <p:ph type="title"/>
          </p:nvPr>
        </p:nvSpPr>
        <p:spPr/>
        <p:txBody>
          <a:bodyPr/>
          <a:lstStyle/>
          <a:p>
            <a:r>
              <a:rPr lang="en-US" dirty="0"/>
              <a:t>k-Nearest Neighbor Classifier</a:t>
            </a:r>
            <a:endParaRPr lang="en-CA" dirty="0"/>
          </a:p>
        </p:txBody>
      </p:sp>
      <p:pic>
        <p:nvPicPr>
          <p:cNvPr id="3" name="Picture 2">
            <a:extLst>
              <a:ext uri="{FF2B5EF4-FFF2-40B4-BE49-F238E27FC236}">
                <a16:creationId xmlns:a16="http://schemas.microsoft.com/office/drawing/2014/main" id="{2433014C-3D3A-ABD6-7EF0-E93B9FC83D4F}"/>
              </a:ext>
            </a:extLst>
          </p:cNvPr>
          <p:cNvPicPr>
            <a:picLocks noChangeAspect="1"/>
          </p:cNvPicPr>
          <p:nvPr/>
        </p:nvPicPr>
        <p:blipFill>
          <a:blip r:embed="rId3"/>
          <a:stretch>
            <a:fillRect/>
          </a:stretch>
        </p:blipFill>
        <p:spPr>
          <a:xfrm>
            <a:off x="3948635" y="2270927"/>
            <a:ext cx="4834409" cy="3736992"/>
          </a:xfrm>
          <a:prstGeom prst="rect">
            <a:avLst/>
          </a:prstGeom>
        </p:spPr>
      </p:pic>
      <p:sp>
        <p:nvSpPr>
          <p:cNvPr id="4" name="TextBox 3">
            <a:extLst>
              <a:ext uri="{FF2B5EF4-FFF2-40B4-BE49-F238E27FC236}">
                <a16:creationId xmlns:a16="http://schemas.microsoft.com/office/drawing/2014/main" id="{C0ACD553-2127-06AF-8396-6D27D8A85AE1}"/>
              </a:ext>
            </a:extLst>
          </p:cNvPr>
          <p:cNvSpPr txBox="1"/>
          <p:nvPr/>
        </p:nvSpPr>
        <p:spPr>
          <a:xfrm>
            <a:off x="5596932" y="4432162"/>
            <a:ext cx="319318" cy="369332"/>
          </a:xfrm>
          <a:prstGeom prst="rect">
            <a:avLst/>
          </a:prstGeom>
          <a:noFill/>
        </p:spPr>
        <p:txBody>
          <a:bodyPr wrap="none" rtlCol="0">
            <a:spAutoFit/>
          </a:bodyPr>
          <a:lstStyle/>
          <a:p>
            <a:r>
              <a:rPr lang="en-US" dirty="0"/>
              <a:t>X</a:t>
            </a:r>
            <a:endParaRPr lang="en-CA" dirty="0"/>
          </a:p>
        </p:txBody>
      </p:sp>
    </p:spTree>
    <p:extLst>
      <p:ext uri="{BB962C8B-B14F-4D97-AF65-F5344CB8AC3E}">
        <p14:creationId xmlns:p14="http://schemas.microsoft.com/office/powerpoint/2010/main" val="1916411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97BC1-7C1B-EF4C-0855-B5C9778AE414}"/>
              </a:ext>
            </a:extLst>
          </p:cNvPr>
          <p:cNvSpPr>
            <a:spLocks noGrp="1"/>
          </p:cNvSpPr>
          <p:nvPr>
            <p:ph type="title"/>
          </p:nvPr>
        </p:nvSpPr>
        <p:spPr/>
        <p:txBody>
          <a:bodyPr/>
          <a:lstStyle/>
          <a:p>
            <a:r>
              <a:rPr lang="en-US" dirty="0"/>
              <a:t>k-Nearest Neighbor Classifier</a:t>
            </a:r>
            <a:endParaRPr lang="en-CA" dirty="0"/>
          </a:p>
        </p:txBody>
      </p:sp>
      <p:pic>
        <p:nvPicPr>
          <p:cNvPr id="3" name="Picture 2">
            <a:extLst>
              <a:ext uri="{FF2B5EF4-FFF2-40B4-BE49-F238E27FC236}">
                <a16:creationId xmlns:a16="http://schemas.microsoft.com/office/drawing/2014/main" id="{2433014C-3D3A-ABD6-7EF0-E93B9FC83D4F}"/>
              </a:ext>
            </a:extLst>
          </p:cNvPr>
          <p:cNvPicPr>
            <a:picLocks noChangeAspect="1"/>
          </p:cNvPicPr>
          <p:nvPr/>
        </p:nvPicPr>
        <p:blipFill>
          <a:blip r:embed="rId3"/>
          <a:stretch>
            <a:fillRect/>
          </a:stretch>
        </p:blipFill>
        <p:spPr>
          <a:xfrm>
            <a:off x="3948635" y="2270927"/>
            <a:ext cx="4834409" cy="3736992"/>
          </a:xfrm>
          <a:prstGeom prst="rect">
            <a:avLst/>
          </a:prstGeom>
        </p:spPr>
      </p:pic>
      <p:sp>
        <p:nvSpPr>
          <p:cNvPr id="4" name="TextBox 3">
            <a:extLst>
              <a:ext uri="{FF2B5EF4-FFF2-40B4-BE49-F238E27FC236}">
                <a16:creationId xmlns:a16="http://schemas.microsoft.com/office/drawing/2014/main" id="{C0ACD553-2127-06AF-8396-6D27D8A85AE1}"/>
              </a:ext>
            </a:extLst>
          </p:cNvPr>
          <p:cNvSpPr txBox="1"/>
          <p:nvPr/>
        </p:nvSpPr>
        <p:spPr>
          <a:xfrm>
            <a:off x="5596932" y="4432162"/>
            <a:ext cx="319318" cy="369332"/>
          </a:xfrm>
          <a:prstGeom prst="rect">
            <a:avLst/>
          </a:prstGeom>
          <a:noFill/>
        </p:spPr>
        <p:txBody>
          <a:bodyPr wrap="none" rtlCol="0">
            <a:spAutoFit/>
          </a:bodyPr>
          <a:lstStyle/>
          <a:p>
            <a:r>
              <a:rPr lang="en-US" dirty="0"/>
              <a:t>X</a:t>
            </a:r>
            <a:endParaRPr lang="en-CA" dirty="0"/>
          </a:p>
        </p:txBody>
      </p:sp>
    </p:spTree>
    <p:extLst>
      <p:ext uri="{BB962C8B-B14F-4D97-AF65-F5344CB8AC3E}">
        <p14:creationId xmlns:p14="http://schemas.microsoft.com/office/powerpoint/2010/main" val="298008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0D3485D-B3B6-A3F6-083F-B63D8DC0F88E}"/>
              </a:ext>
            </a:extLst>
          </p:cNvPr>
          <p:cNvSpPr>
            <a:spLocks noGrp="1"/>
          </p:cNvSpPr>
          <p:nvPr>
            <p:ph type="title"/>
          </p:nvPr>
        </p:nvSpPr>
        <p:spPr/>
        <p:txBody>
          <a:bodyPr/>
          <a:lstStyle/>
          <a:p>
            <a:r>
              <a:rPr lang="en-US" dirty="0"/>
              <a:t>Machine Learning: Train  &amp; Test Paradigm</a:t>
            </a:r>
            <a:endParaRPr lang="en-CA" dirty="0"/>
          </a:p>
        </p:txBody>
      </p:sp>
      <p:graphicFrame>
        <p:nvGraphicFramePr>
          <p:cNvPr id="5" name="Table 5">
            <a:extLst>
              <a:ext uri="{FF2B5EF4-FFF2-40B4-BE49-F238E27FC236}">
                <a16:creationId xmlns:a16="http://schemas.microsoft.com/office/drawing/2014/main" id="{A6D206AB-2DD6-6EE4-A4F9-AB8DD4D50B39}"/>
              </a:ext>
            </a:extLst>
          </p:cNvPr>
          <p:cNvGraphicFramePr>
            <a:graphicFrameLocks noGrp="1"/>
          </p:cNvGraphicFramePr>
          <p:nvPr>
            <p:ph idx="1"/>
            <p:extLst>
              <p:ext uri="{D42A27DB-BD31-4B8C-83A1-F6EECF244321}">
                <p14:modId xmlns:p14="http://schemas.microsoft.com/office/powerpoint/2010/main" val="3790060435"/>
              </p:ext>
            </p:extLst>
          </p:nvPr>
        </p:nvGraphicFramePr>
        <p:xfrm>
          <a:off x="3466681" y="2667000"/>
          <a:ext cx="5436160" cy="2225040"/>
        </p:xfrm>
        <a:graphic>
          <a:graphicData uri="http://schemas.openxmlformats.org/drawingml/2006/table">
            <a:tbl>
              <a:tblPr firstRow="1" bandRow="1">
                <a:tableStyleId>{5C22544A-7EE6-4342-B048-85BDC9FD1C3A}</a:tableStyleId>
              </a:tblPr>
              <a:tblGrid>
                <a:gridCol w="2718080">
                  <a:extLst>
                    <a:ext uri="{9D8B030D-6E8A-4147-A177-3AD203B41FA5}">
                      <a16:colId xmlns:a16="http://schemas.microsoft.com/office/drawing/2014/main" val="319479470"/>
                    </a:ext>
                  </a:extLst>
                </a:gridCol>
                <a:gridCol w="2718080">
                  <a:extLst>
                    <a:ext uri="{9D8B030D-6E8A-4147-A177-3AD203B41FA5}">
                      <a16:colId xmlns:a16="http://schemas.microsoft.com/office/drawing/2014/main" val="2513393617"/>
                    </a:ext>
                  </a:extLst>
                </a:gridCol>
              </a:tblGrid>
              <a:tr h="370840">
                <a:tc>
                  <a:txBody>
                    <a:bodyPr/>
                    <a:lstStyle/>
                    <a:p>
                      <a:pPr algn="ctr"/>
                      <a:r>
                        <a:rPr lang="en-US" dirty="0"/>
                        <a:t>Value of </a:t>
                      </a:r>
                      <a:r>
                        <a:rPr lang="en-US" i="1" dirty="0"/>
                        <a:t>k</a:t>
                      </a:r>
                      <a:endParaRPr lang="en-CA" i="1" dirty="0"/>
                    </a:p>
                  </a:txBody>
                  <a:tcPr/>
                </a:tc>
                <a:tc>
                  <a:txBody>
                    <a:bodyPr/>
                    <a:lstStyle/>
                    <a:p>
                      <a:pPr algn="ctr"/>
                      <a:r>
                        <a:rPr lang="en-US" dirty="0"/>
                        <a:t>Test Accuracy</a:t>
                      </a:r>
                      <a:endParaRPr lang="en-CA" dirty="0"/>
                    </a:p>
                  </a:txBody>
                  <a:tcPr/>
                </a:tc>
                <a:extLst>
                  <a:ext uri="{0D108BD9-81ED-4DB2-BD59-A6C34878D82A}">
                    <a16:rowId xmlns:a16="http://schemas.microsoft.com/office/drawing/2014/main" val="1491066259"/>
                  </a:ext>
                </a:extLst>
              </a:tr>
              <a:tr h="370840">
                <a:tc>
                  <a:txBody>
                    <a:bodyPr/>
                    <a:lstStyle/>
                    <a:p>
                      <a:pPr algn="ctr"/>
                      <a:r>
                        <a:rPr lang="en-US" dirty="0"/>
                        <a:t>2</a:t>
                      </a:r>
                      <a:endParaRPr lang="en-CA" dirty="0"/>
                    </a:p>
                  </a:txBody>
                  <a:tcPr/>
                </a:tc>
                <a:tc>
                  <a:txBody>
                    <a:bodyPr/>
                    <a:lstStyle/>
                    <a:p>
                      <a:pPr algn="ctr"/>
                      <a:r>
                        <a:rPr lang="en-US" dirty="0"/>
                        <a:t>88%</a:t>
                      </a:r>
                    </a:p>
                  </a:txBody>
                  <a:tcPr/>
                </a:tc>
                <a:extLst>
                  <a:ext uri="{0D108BD9-81ED-4DB2-BD59-A6C34878D82A}">
                    <a16:rowId xmlns:a16="http://schemas.microsoft.com/office/drawing/2014/main" val="2741181601"/>
                  </a:ext>
                </a:extLst>
              </a:tr>
              <a:tr h="370840">
                <a:tc>
                  <a:txBody>
                    <a:bodyPr/>
                    <a:lstStyle/>
                    <a:p>
                      <a:pPr algn="ctr"/>
                      <a:r>
                        <a:rPr lang="en-US" dirty="0"/>
                        <a:t>3</a:t>
                      </a:r>
                      <a:endParaRPr lang="en-CA" dirty="0"/>
                    </a:p>
                  </a:txBody>
                  <a:tcPr/>
                </a:tc>
                <a:tc>
                  <a:txBody>
                    <a:bodyPr/>
                    <a:lstStyle/>
                    <a:p>
                      <a:pPr algn="ctr"/>
                      <a:r>
                        <a:rPr lang="en-US" dirty="0"/>
                        <a:t>95%</a:t>
                      </a:r>
                      <a:endParaRPr lang="en-CA" dirty="0"/>
                    </a:p>
                  </a:txBody>
                  <a:tcPr/>
                </a:tc>
                <a:extLst>
                  <a:ext uri="{0D108BD9-81ED-4DB2-BD59-A6C34878D82A}">
                    <a16:rowId xmlns:a16="http://schemas.microsoft.com/office/drawing/2014/main" val="920171500"/>
                  </a:ext>
                </a:extLst>
              </a:tr>
              <a:tr h="370840">
                <a:tc>
                  <a:txBody>
                    <a:bodyPr/>
                    <a:lstStyle/>
                    <a:p>
                      <a:pPr algn="ctr"/>
                      <a:r>
                        <a:rPr lang="en-US" dirty="0"/>
                        <a:t>4</a:t>
                      </a:r>
                      <a:endParaRPr lang="en-CA" dirty="0"/>
                    </a:p>
                  </a:txBody>
                  <a:tcPr/>
                </a:tc>
                <a:tc>
                  <a:txBody>
                    <a:bodyPr/>
                    <a:lstStyle/>
                    <a:p>
                      <a:pPr algn="ctr"/>
                      <a:r>
                        <a:rPr lang="en-US" dirty="0"/>
                        <a:t>96%</a:t>
                      </a:r>
                      <a:endParaRPr lang="en-CA" dirty="0"/>
                    </a:p>
                  </a:txBody>
                  <a:tcPr/>
                </a:tc>
                <a:extLst>
                  <a:ext uri="{0D108BD9-81ED-4DB2-BD59-A6C34878D82A}">
                    <a16:rowId xmlns:a16="http://schemas.microsoft.com/office/drawing/2014/main" val="2234127235"/>
                  </a:ext>
                </a:extLst>
              </a:tr>
              <a:tr h="370840">
                <a:tc>
                  <a:txBody>
                    <a:bodyPr/>
                    <a:lstStyle/>
                    <a:p>
                      <a:pPr algn="ctr"/>
                      <a:r>
                        <a:rPr lang="en-US" dirty="0"/>
                        <a:t>5</a:t>
                      </a:r>
                      <a:endParaRPr lang="en-CA" dirty="0"/>
                    </a:p>
                  </a:txBody>
                  <a:tcPr/>
                </a:tc>
                <a:tc>
                  <a:txBody>
                    <a:bodyPr/>
                    <a:lstStyle/>
                    <a:p>
                      <a:pPr algn="ctr"/>
                      <a:r>
                        <a:rPr lang="en-US" dirty="0"/>
                        <a:t>96%</a:t>
                      </a:r>
                      <a:endParaRPr lang="en-CA" dirty="0"/>
                    </a:p>
                  </a:txBody>
                  <a:tcPr/>
                </a:tc>
                <a:extLst>
                  <a:ext uri="{0D108BD9-81ED-4DB2-BD59-A6C34878D82A}">
                    <a16:rowId xmlns:a16="http://schemas.microsoft.com/office/drawing/2014/main" val="2956962773"/>
                  </a:ext>
                </a:extLst>
              </a:tr>
              <a:tr h="370840">
                <a:tc>
                  <a:txBody>
                    <a:bodyPr/>
                    <a:lstStyle/>
                    <a:p>
                      <a:pPr algn="ctr"/>
                      <a:r>
                        <a:rPr lang="en-US" dirty="0"/>
                        <a:t>6</a:t>
                      </a:r>
                      <a:endParaRPr lang="en-CA" dirty="0"/>
                    </a:p>
                  </a:txBody>
                  <a:tcPr/>
                </a:tc>
                <a:tc>
                  <a:txBody>
                    <a:bodyPr/>
                    <a:lstStyle/>
                    <a:p>
                      <a:pPr algn="ctr"/>
                      <a:r>
                        <a:rPr lang="en-US" dirty="0"/>
                        <a:t>95%</a:t>
                      </a:r>
                      <a:endParaRPr lang="en-CA" dirty="0"/>
                    </a:p>
                  </a:txBody>
                  <a:tcPr/>
                </a:tc>
                <a:extLst>
                  <a:ext uri="{0D108BD9-81ED-4DB2-BD59-A6C34878D82A}">
                    <a16:rowId xmlns:a16="http://schemas.microsoft.com/office/drawing/2014/main" val="2775380289"/>
                  </a:ext>
                </a:extLst>
              </a:tr>
            </a:tbl>
          </a:graphicData>
        </a:graphic>
      </p:graphicFrame>
    </p:spTree>
    <p:extLst>
      <p:ext uri="{BB962C8B-B14F-4D97-AF65-F5344CB8AC3E}">
        <p14:creationId xmlns:p14="http://schemas.microsoft.com/office/powerpoint/2010/main" val="811753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343AB506-C7C3-0DAE-A55C-483F72E6B990}"/>
              </a:ext>
            </a:extLst>
          </p:cNvPr>
          <p:cNvSpPr>
            <a:spLocks noGrp="1" noChangeArrowheads="1"/>
          </p:cNvSpPr>
          <p:nvPr>
            <p:ph type="ctrTitle"/>
          </p:nvPr>
        </p:nvSpPr>
        <p:spPr>
          <a:xfrm>
            <a:off x="1981201" y="304800"/>
            <a:ext cx="8226425" cy="457200"/>
          </a:xfrm>
        </p:spPr>
        <p:txBody>
          <a:bodyPr>
            <a:normAutofit fontScale="90000"/>
          </a:bodyPr>
          <a:lstStyle/>
          <a:p>
            <a:pPr algn="ctr" eaLnBrk="1" hangingPunct="1"/>
            <a:r>
              <a:rPr lang="en-US" altLang="en-US" sz="4000" dirty="0">
                <a:solidFill>
                  <a:srgbClr val="000000"/>
                </a:solidFill>
              </a:rPr>
              <a:t>Machine Learning: What Training Requires</a:t>
            </a:r>
            <a:endParaRPr lang="en-US" altLang="en-US" dirty="0"/>
          </a:p>
        </p:txBody>
      </p:sp>
      <p:pic>
        <p:nvPicPr>
          <p:cNvPr id="29699" name="Picture 3" descr="fg00_02400">
            <a:extLst>
              <a:ext uri="{FF2B5EF4-FFF2-40B4-BE49-F238E27FC236}">
                <a16:creationId xmlns:a16="http://schemas.microsoft.com/office/drawing/2014/main" id="{9DC5BB86-54A5-E668-C8A0-F3A5C174870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4255" y="906026"/>
            <a:ext cx="6400800"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24759FE4-672F-9ED0-414B-DB8188CD1B53}"/>
              </a:ext>
            </a:extLst>
          </p:cNvPr>
          <p:cNvSpPr>
            <a:spLocks noGrp="1" noChangeArrowheads="1"/>
          </p:cNvSpPr>
          <p:nvPr>
            <p:ph type="ctrTitle"/>
          </p:nvPr>
        </p:nvSpPr>
        <p:spPr>
          <a:xfrm>
            <a:off x="1981201" y="304800"/>
            <a:ext cx="8226425" cy="457200"/>
          </a:xfrm>
        </p:spPr>
        <p:txBody>
          <a:bodyPr>
            <a:normAutofit fontScale="90000"/>
          </a:bodyPr>
          <a:lstStyle/>
          <a:p>
            <a:pPr algn="ctr" eaLnBrk="1" hangingPunct="1"/>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j-ea"/>
                <a:cs typeface="+mj-cs"/>
              </a:rPr>
              <a:t>Machine Learning: What Training Requires</a:t>
            </a:r>
            <a:endParaRPr lang="en-US" altLang="en-US" dirty="0"/>
          </a:p>
        </p:txBody>
      </p:sp>
      <p:pic>
        <p:nvPicPr>
          <p:cNvPr id="30723" name="Picture 3" descr="fg00_02500">
            <a:extLst>
              <a:ext uri="{FF2B5EF4-FFF2-40B4-BE49-F238E27FC236}">
                <a16:creationId xmlns:a16="http://schemas.microsoft.com/office/drawing/2014/main" id="{9DA96774-D0AD-698F-C2A8-0E7ADD4F85F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7652" y="921936"/>
            <a:ext cx="62134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A65DDB91-004B-BBD8-4B80-1B9F11EC8A69}"/>
              </a:ext>
            </a:extLst>
          </p:cNvPr>
          <p:cNvSpPr>
            <a:spLocks noGrp="1" noChangeArrowheads="1"/>
          </p:cNvSpPr>
          <p:nvPr>
            <p:ph type="ctrTitle"/>
          </p:nvPr>
        </p:nvSpPr>
        <p:spPr>
          <a:xfrm>
            <a:off x="1981201" y="304800"/>
            <a:ext cx="8226425" cy="457200"/>
          </a:xfrm>
        </p:spPr>
        <p:txBody>
          <a:bodyPr>
            <a:normAutofit fontScale="90000"/>
          </a:bodyPr>
          <a:lstStyle/>
          <a:p>
            <a:pPr algn="ctr" eaLnBrk="1" hangingPunct="1"/>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j-ea"/>
                <a:cs typeface="+mj-cs"/>
              </a:rPr>
              <a:t>Machine Learning: What Training Requires</a:t>
            </a:r>
            <a:endParaRPr lang="en-US" altLang="en-US" dirty="0"/>
          </a:p>
        </p:txBody>
      </p:sp>
      <p:pic>
        <p:nvPicPr>
          <p:cNvPr id="31747" name="Picture 3" descr="fg00_02600">
            <a:extLst>
              <a:ext uri="{FF2B5EF4-FFF2-40B4-BE49-F238E27FC236}">
                <a16:creationId xmlns:a16="http://schemas.microsoft.com/office/drawing/2014/main" id="{58EED32B-F216-0EB9-06E4-4682CCBC61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3090" y="1887136"/>
            <a:ext cx="73152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DEA24-8921-2F7E-2D51-1DA04D1BDA60}"/>
              </a:ext>
            </a:extLst>
          </p:cNvPr>
          <p:cNvSpPr>
            <a:spLocks noGrp="1"/>
          </p:cNvSpPr>
          <p:nvPr>
            <p:ph type="title"/>
          </p:nvPr>
        </p:nvSpPr>
        <p:spPr/>
        <p:txBody>
          <a:bodyPr/>
          <a:lstStyle/>
          <a:p>
            <a:r>
              <a:rPr lang="en-US" dirty="0"/>
              <a:t>Machine Learning: What Training Requires</a:t>
            </a:r>
            <a:endParaRPr lang="en-CA" dirty="0"/>
          </a:p>
        </p:txBody>
      </p:sp>
      <p:sp>
        <p:nvSpPr>
          <p:cNvPr id="3" name="Content Placeholder 2">
            <a:extLst>
              <a:ext uri="{FF2B5EF4-FFF2-40B4-BE49-F238E27FC236}">
                <a16:creationId xmlns:a16="http://schemas.microsoft.com/office/drawing/2014/main" id="{3214D541-0D62-7C44-741F-9E87D9CF2703}"/>
              </a:ext>
            </a:extLst>
          </p:cNvPr>
          <p:cNvSpPr>
            <a:spLocks noGrp="1"/>
          </p:cNvSpPr>
          <p:nvPr>
            <p:ph idx="1"/>
          </p:nvPr>
        </p:nvSpPr>
        <p:spPr/>
        <p:txBody>
          <a:bodyPr/>
          <a:lstStyle/>
          <a:p>
            <a:r>
              <a:rPr lang="en-US" dirty="0"/>
              <a:t>Supervised learning: explicitly map inputs to outputs</a:t>
            </a:r>
          </a:p>
          <a:p>
            <a:pPr lvl="1"/>
            <a:r>
              <a:rPr lang="en-US" dirty="0"/>
              <a:t>Requires feature vectors and labels for every object</a:t>
            </a:r>
          </a:p>
          <a:p>
            <a:r>
              <a:rPr lang="en-US" dirty="0"/>
              <a:t>Reinforcement learning: optimize a reward function</a:t>
            </a:r>
          </a:p>
          <a:p>
            <a:pPr lvl="1"/>
            <a:r>
              <a:rPr lang="en-US" dirty="0"/>
              <a:t>Requires state vectors and a reward function for every possible action-state pair</a:t>
            </a:r>
          </a:p>
          <a:p>
            <a:r>
              <a:rPr lang="en-US" dirty="0"/>
              <a:t>Unsupervised learning: clustering objects into groups</a:t>
            </a:r>
          </a:p>
          <a:p>
            <a:pPr lvl="1"/>
            <a:r>
              <a:rPr lang="en-US" dirty="0"/>
              <a:t>Requires only feature vectors</a:t>
            </a:r>
            <a:endParaRPr lang="en-CA" dirty="0"/>
          </a:p>
        </p:txBody>
      </p:sp>
    </p:spTree>
    <p:extLst>
      <p:ext uri="{BB962C8B-B14F-4D97-AF65-F5344CB8AC3E}">
        <p14:creationId xmlns:p14="http://schemas.microsoft.com/office/powerpoint/2010/main" val="40968410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DD0DE-9701-48E2-575E-ED0756FB1E6C}"/>
              </a:ext>
            </a:extLst>
          </p:cNvPr>
          <p:cNvSpPr>
            <a:spLocks noGrp="1"/>
          </p:cNvSpPr>
          <p:nvPr>
            <p:ph type="title"/>
          </p:nvPr>
        </p:nvSpPr>
        <p:spPr/>
        <p:txBody>
          <a:bodyPr/>
          <a:lstStyle/>
          <a:p>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j-ea"/>
                <a:cs typeface="+mj-cs"/>
              </a:rPr>
              <a:t>Machine Learning: What Training Requires</a:t>
            </a:r>
            <a:endParaRPr lang="en-CA" dirty="0"/>
          </a:p>
        </p:txBody>
      </p:sp>
      <p:sp>
        <p:nvSpPr>
          <p:cNvPr id="3" name="Content Placeholder 2">
            <a:extLst>
              <a:ext uri="{FF2B5EF4-FFF2-40B4-BE49-F238E27FC236}">
                <a16:creationId xmlns:a16="http://schemas.microsoft.com/office/drawing/2014/main" id="{D4145874-6BC3-33B9-4B15-C5221C904EC1}"/>
              </a:ext>
            </a:extLst>
          </p:cNvPr>
          <p:cNvSpPr>
            <a:spLocks noGrp="1"/>
          </p:cNvSpPr>
          <p:nvPr>
            <p:ph idx="1"/>
          </p:nvPr>
        </p:nvSpPr>
        <p:spPr/>
        <p:txBody>
          <a:bodyPr>
            <a:normAutofit fontScale="92500"/>
          </a:bodyPr>
          <a:lstStyle/>
          <a:p>
            <a:r>
              <a:rPr lang="en-US" dirty="0"/>
              <a:t>But also:</a:t>
            </a:r>
          </a:p>
          <a:p>
            <a:pPr lvl="1"/>
            <a:r>
              <a:rPr lang="en-US" dirty="0"/>
              <a:t>Formatted as a vector </a:t>
            </a:r>
            <a:endParaRPr lang="en-CA" dirty="0"/>
          </a:p>
          <a:p>
            <a:pPr lvl="1"/>
            <a:r>
              <a:rPr lang="en-US" dirty="0"/>
              <a:t>Free from noise, data corruption</a:t>
            </a:r>
          </a:p>
          <a:p>
            <a:pPr lvl="1"/>
            <a:r>
              <a:rPr lang="en-US" dirty="0"/>
              <a:t>Missing values replaced</a:t>
            </a:r>
          </a:p>
          <a:p>
            <a:pPr lvl="1"/>
            <a:r>
              <a:rPr lang="en-US" dirty="0"/>
              <a:t>Derived features computed</a:t>
            </a:r>
          </a:p>
          <a:p>
            <a:pPr lvl="1"/>
            <a:r>
              <a:rPr lang="en-US" dirty="0"/>
              <a:t>Feature vector reduced to “optimal” size, multicollinearity removed</a:t>
            </a:r>
          </a:p>
          <a:p>
            <a:r>
              <a:rPr lang="en-US" dirty="0"/>
              <a:t>We used to do all of this manually, but industrial AI today needs </a:t>
            </a:r>
            <a:r>
              <a:rPr lang="en-US"/>
              <a:t>it automated</a:t>
            </a:r>
            <a:endParaRPr lang="en-US" dirty="0"/>
          </a:p>
        </p:txBody>
      </p:sp>
    </p:spTree>
    <p:extLst>
      <p:ext uri="{BB962C8B-B14F-4D97-AF65-F5344CB8AC3E}">
        <p14:creationId xmlns:p14="http://schemas.microsoft.com/office/powerpoint/2010/main" val="23704031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9BA89-4C2A-94E8-53CA-7E485DBF10DE}"/>
              </a:ext>
            </a:extLst>
          </p:cNvPr>
          <p:cNvSpPr>
            <a:spLocks noGrp="1"/>
          </p:cNvSpPr>
          <p:nvPr>
            <p:ph type="title"/>
          </p:nvPr>
        </p:nvSpPr>
        <p:spPr>
          <a:xfrm>
            <a:off x="1484311" y="0"/>
            <a:ext cx="10018713" cy="1072662"/>
          </a:xfrm>
        </p:spPr>
        <p:txBody>
          <a:bodyPr/>
          <a:lstStyle/>
          <a:p>
            <a:r>
              <a:rPr lang="en-US" dirty="0"/>
              <a:t>AI Systems Life-Cycle</a:t>
            </a:r>
            <a:endParaRPr lang="en-CA" dirty="0"/>
          </a:p>
        </p:txBody>
      </p:sp>
      <p:pic>
        <p:nvPicPr>
          <p:cNvPr id="5" name="Graphic 4" descr="Meeting outline">
            <a:extLst>
              <a:ext uri="{FF2B5EF4-FFF2-40B4-BE49-F238E27FC236}">
                <a16:creationId xmlns:a16="http://schemas.microsoft.com/office/drawing/2014/main" id="{9921D6C0-F6DF-96A6-5F4B-056FA74981C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619459" y="1072662"/>
            <a:ext cx="914400" cy="914400"/>
          </a:xfrm>
          <a:prstGeom prst="rect">
            <a:avLst/>
          </a:prstGeom>
        </p:spPr>
      </p:pic>
      <p:sp>
        <p:nvSpPr>
          <p:cNvPr id="6" name="TextBox 5">
            <a:extLst>
              <a:ext uri="{FF2B5EF4-FFF2-40B4-BE49-F238E27FC236}">
                <a16:creationId xmlns:a16="http://schemas.microsoft.com/office/drawing/2014/main" id="{3BA03A83-5D5E-CD86-773A-C3ABEC094532}"/>
              </a:ext>
            </a:extLst>
          </p:cNvPr>
          <p:cNvSpPr txBox="1"/>
          <p:nvPr/>
        </p:nvSpPr>
        <p:spPr>
          <a:xfrm>
            <a:off x="1317316" y="1987062"/>
            <a:ext cx="1518685"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AI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Requirements</a:t>
            </a:r>
          </a:p>
        </p:txBody>
      </p:sp>
      <p:pic>
        <p:nvPicPr>
          <p:cNvPr id="8" name="Picture 7" descr="Stock market trading screen">
            <a:extLst>
              <a:ext uri="{FF2B5EF4-FFF2-40B4-BE49-F238E27FC236}">
                <a16:creationId xmlns:a16="http://schemas.microsoft.com/office/drawing/2014/main" id="{B492F96D-ED1A-2FD4-16DF-09F356B022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85168" y="1153049"/>
            <a:ext cx="1608993" cy="1072662"/>
          </a:xfrm>
          <a:prstGeom prst="rect">
            <a:avLst/>
          </a:prstGeom>
        </p:spPr>
      </p:pic>
      <p:sp>
        <p:nvSpPr>
          <p:cNvPr id="9" name="TextBox 8">
            <a:extLst>
              <a:ext uri="{FF2B5EF4-FFF2-40B4-BE49-F238E27FC236}">
                <a16:creationId xmlns:a16="http://schemas.microsoft.com/office/drawing/2014/main" id="{E69F37E0-7363-0BC7-CA49-E76648E8C904}"/>
              </a:ext>
            </a:extLst>
          </p:cNvPr>
          <p:cNvSpPr txBox="1"/>
          <p:nvPr/>
        </p:nvSpPr>
        <p:spPr>
          <a:xfrm>
            <a:off x="3817231" y="2310227"/>
            <a:ext cx="1144865"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Collection</a:t>
            </a:r>
            <a:endParaRPr kumimoji="0" lang="en-CA"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11" name="Graphic 10" descr="Normal Distribution outline">
            <a:extLst>
              <a:ext uri="{FF2B5EF4-FFF2-40B4-BE49-F238E27FC236}">
                <a16:creationId xmlns:a16="http://schemas.microsoft.com/office/drawing/2014/main" id="{C984D9BA-A309-FFE2-DAE4-B5162FC88786}"/>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xmlns="" r:embed="rId7"/>
              </a:ext>
            </a:extLst>
          </a:blip>
          <a:stretch>
            <a:fillRect/>
          </a:stretch>
        </p:blipFill>
        <p:spPr>
          <a:xfrm>
            <a:off x="6036467" y="1153049"/>
            <a:ext cx="914400" cy="914400"/>
          </a:xfrm>
          <a:prstGeom prst="rect">
            <a:avLst/>
          </a:prstGeom>
        </p:spPr>
      </p:pic>
      <p:sp>
        <p:nvSpPr>
          <p:cNvPr id="12" name="TextBox 11">
            <a:extLst>
              <a:ext uri="{FF2B5EF4-FFF2-40B4-BE49-F238E27FC236}">
                <a16:creationId xmlns:a16="http://schemas.microsoft.com/office/drawing/2014/main" id="{10725688-52F9-BECE-7F79-B3BD1076AE97}"/>
              </a:ext>
            </a:extLst>
          </p:cNvPr>
          <p:cNvSpPr txBox="1"/>
          <p:nvPr/>
        </p:nvSpPr>
        <p:spPr>
          <a:xfrm>
            <a:off x="5982950" y="2147836"/>
            <a:ext cx="102143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Cleaning</a:t>
            </a:r>
            <a:endParaRPr kumimoji="0" lang="en-CA"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14" name="Graphic 13" descr="Tag outline">
            <a:extLst>
              <a:ext uri="{FF2B5EF4-FFF2-40B4-BE49-F238E27FC236}">
                <a16:creationId xmlns:a16="http://schemas.microsoft.com/office/drawing/2014/main" id="{8C3184C0-4C46-95A0-DB72-D2FA5262A0DD}"/>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xmlns="" r:embed="rId9"/>
              </a:ext>
            </a:extLst>
          </a:blip>
          <a:stretch>
            <a:fillRect/>
          </a:stretch>
        </p:blipFill>
        <p:spPr>
          <a:xfrm>
            <a:off x="7793173" y="1072662"/>
            <a:ext cx="914400" cy="914400"/>
          </a:xfrm>
          <a:prstGeom prst="rect">
            <a:avLst/>
          </a:prstGeom>
        </p:spPr>
      </p:pic>
      <p:sp>
        <p:nvSpPr>
          <p:cNvPr id="15" name="TextBox 14">
            <a:extLst>
              <a:ext uri="{FF2B5EF4-FFF2-40B4-BE49-F238E27FC236}">
                <a16:creationId xmlns:a16="http://schemas.microsoft.com/office/drawing/2014/main" id="{B39B1EF9-3F83-12AA-505C-4F0EB2F40A99}"/>
              </a:ext>
            </a:extLst>
          </p:cNvPr>
          <p:cNvSpPr txBox="1"/>
          <p:nvPr/>
        </p:nvSpPr>
        <p:spPr>
          <a:xfrm>
            <a:off x="7811157" y="2140130"/>
            <a:ext cx="1059906"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Data</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Labelling</a:t>
            </a:r>
            <a:endParaRPr kumimoji="0" lang="en-CA"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17" name="Graphic 16" descr="Database outline">
            <a:extLst>
              <a:ext uri="{FF2B5EF4-FFF2-40B4-BE49-F238E27FC236}">
                <a16:creationId xmlns:a16="http://schemas.microsoft.com/office/drawing/2014/main" id="{FB29DD53-6844-FD64-E5D8-2642392C15F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xmlns="" r:embed="rId11"/>
              </a:ext>
            </a:extLst>
          </a:blip>
          <a:stretch>
            <a:fillRect/>
          </a:stretch>
        </p:blipFill>
        <p:spPr>
          <a:xfrm>
            <a:off x="9793289" y="1072662"/>
            <a:ext cx="914400" cy="914400"/>
          </a:xfrm>
          <a:prstGeom prst="rect">
            <a:avLst/>
          </a:prstGeom>
        </p:spPr>
      </p:pic>
      <p:sp>
        <p:nvSpPr>
          <p:cNvPr id="18" name="TextBox 17">
            <a:extLst>
              <a:ext uri="{FF2B5EF4-FFF2-40B4-BE49-F238E27FC236}">
                <a16:creationId xmlns:a16="http://schemas.microsoft.com/office/drawing/2014/main" id="{E33D06AF-9392-6EDD-95AA-98256A06BEA3}"/>
              </a:ext>
            </a:extLst>
          </p:cNvPr>
          <p:cNvSpPr txBox="1"/>
          <p:nvPr/>
        </p:nvSpPr>
        <p:spPr>
          <a:xfrm>
            <a:off x="9583479" y="2147836"/>
            <a:ext cx="133402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Feature</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Engineering</a:t>
            </a:r>
            <a:endParaRPr kumimoji="0" lang="en-CA"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20" name="Graphic 19" descr="Artificial Intelligence outline">
            <a:extLst>
              <a:ext uri="{FF2B5EF4-FFF2-40B4-BE49-F238E27FC236}">
                <a16:creationId xmlns:a16="http://schemas.microsoft.com/office/drawing/2014/main" id="{7F938552-71CC-1AB5-61FD-F473CB3464A7}"/>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1619459" y="3846006"/>
            <a:ext cx="914400" cy="914400"/>
          </a:xfrm>
          <a:prstGeom prst="rect">
            <a:avLst/>
          </a:prstGeom>
        </p:spPr>
      </p:pic>
      <p:sp>
        <p:nvSpPr>
          <p:cNvPr id="23" name="TextBox 22">
            <a:extLst>
              <a:ext uri="{FF2B5EF4-FFF2-40B4-BE49-F238E27FC236}">
                <a16:creationId xmlns:a16="http://schemas.microsoft.com/office/drawing/2014/main" id="{38FBD5CB-E3F3-4A06-01D8-6AC2E2ED9134}"/>
              </a:ext>
            </a:extLst>
          </p:cNvPr>
          <p:cNvSpPr txBox="1"/>
          <p:nvPr/>
        </p:nvSpPr>
        <p:spPr>
          <a:xfrm>
            <a:off x="1596526" y="4760406"/>
            <a:ext cx="960263"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Model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Training</a:t>
            </a:r>
            <a:endParaRPr kumimoji="0" lang="en-CA"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24" name="Graphic 23" descr="Artificial Intelligence outline">
            <a:extLst>
              <a:ext uri="{FF2B5EF4-FFF2-40B4-BE49-F238E27FC236}">
                <a16:creationId xmlns:a16="http://schemas.microsoft.com/office/drawing/2014/main" id="{012BD89A-92B6-0DAC-AB0F-3DB240ED7C5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xmlns="" r:embed="rId13"/>
              </a:ext>
            </a:extLst>
          </a:blip>
          <a:stretch>
            <a:fillRect/>
          </a:stretch>
        </p:blipFill>
        <p:spPr>
          <a:xfrm>
            <a:off x="3637084" y="3846006"/>
            <a:ext cx="914400" cy="914400"/>
          </a:xfrm>
          <a:prstGeom prst="rect">
            <a:avLst/>
          </a:prstGeom>
        </p:spPr>
      </p:pic>
      <p:sp>
        <p:nvSpPr>
          <p:cNvPr id="25" name="TextBox 24">
            <a:extLst>
              <a:ext uri="{FF2B5EF4-FFF2-40B4-BE49-F238E27FC236}">
                <a16:creationId xmlns:a16="http://schemas.microsoft.com/office/drawing/2014/main" id="{1DFFF7D7-5D5C-DF4D-3B98-EA846DCB7A4B}"/>
              </a:ext>
            </a:extLst>
          </p:cNvPr>
          <p:cNvSpPr txBox="1"/>
          <p:nvPr/>
        </p:nvSpPr>
        <p:spPr>
          <a:xfrm>
            <a:off x="3495402" y="4760406"/>
            <a:ext cx="1197764"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Model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Evaluation</a:t>
            </a:r>
            <a:endParaRPr kumimoji="0" lang="en-CA"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27" name="Picture 26" descr="Machine in a laboratory">
            <a:extLst>
              <a:ext uri="{FF2B5EF4-FFF2-40B4-BE49-F238E27FC236}">
                <a16:creationId xmlns:a16="http://schemas.microsoft.com/office/drawing/2014/main" id="{34031778-6033-1343-EB16-1E933FD0795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982950" y="3846006"/>
            <a:ext cx="1884066" cy="1256044"/>
          </a:xfrm>
          <a:prstGeom prst="rect">
            <a:avLst/>
          </a:prstGeom>
        </p:spPr>
      </p:pic>
      <p:sp>
        <p:nvSpPr>
          <p:cNvPr id="28" name="TextBox 27">
            <a:extLst>
              <a:ext uri="{FF2B5EF4-FFF2-40B4-BE49-F238E27FC236}">
                <a16:creationId xmlns:a16="http://schemas.microsoft.com/office/drawing/2014/main" id="{027971D6-C39A-F1F2-38D2-FFFF2813E8D6}"/>
              </a:ext>
            </a:extLst>
          </p:cNvPr>
          <p:cNvSpPr txBox="1"/>
          <p:nvPr/>
        </p:nvSpPr>
        <p:spPr>
          <a:xfrm>
            <a:off x="6264621" y="5244345"/>
            <a:ext cx="1372492"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Model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Deployment</a:t>
            </a:r>
            <a:endParaRPr kumimoji="0" lang="en-CA"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pic>
        <p:nvPicPr>
          <p:cNvPr id="30" name="Picture 29" descr="Engineer using tablet in factory with industrial robots">
            <a:extLst>
              <a:ext uri="{FF2B5EF4-FFF2-40B4-BE49-F238E27FC236}">
                <a16:creationId xmlns:a16="http://schemas.microsoft.com/office/drawing/2014/main" id="{94D5B3F5-CD8C-2BF3-5721-E968730D01B4}"/>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618136" y="3846007"/>
            <a:ext cx="1884526" cy="1256044"/>
          </a:xfrm>
          <a:prstGeom prst="rect">
            <a:avLst/>
          </a:prstGeom>
        </p:spPr>
      </p:pic>
      <p:sp>
        <p:nvSpPr>
          <p:cNvPr id="31" name="TextBox 30">
            <a:extLst>
              <a:ext uri="{FF2B5EF4-FFF2-40B4-BE49-F238E27FC236}">
                <a16:creationId xmlns:a16="http://schemas.microsoft.com/office/drawing/2014/main" id="{38CFD282-5DCC-8619-340B-B57C0D36508C}"/>
              </a:ext>
            </a:extLst>
          </p:cNvPr>
          <p:cNvSpPr txBox="1"/>
          <p:nvPr/>
        </p:nvSpPr>
        <p:spPr>
          <a:xfrm>
            <a:off x="9168759" y="5244344"/>
            <a:ext cx="1249060" cy="646331"/>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Model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orbel" panose="020B0503020204020204"/>
                <a:ea typeface="+mn-ea"/>
                <a:cs typeface="+mn-cs"/>
              </a:rPr>
              <a:t>Monitoring</a:t>
            </a:r>
            <a:endParaRPr kumimoji="0" lang="en-CA" sz="18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cxnSp>
        <p:nvCxnSpPr>
          <p:cNvPr id="33" name="Straight Arrow Connector 32">
            <a:extLst>
              <a:ext uri="{FF2B5EF4-FFF2-40B4-BE49-F238E27FC236}">
                <a16:creationId xmlns:a16="http://schemas.microsoft.com/office/drawing/2014/main" id="{C40CB9D9-B5C9-DDE9-3391-65F8CBACA328}"/>
              </a:ext>
            </a:extLst>
          </p:cNvPr>
          <p:cNvCxnSpPr>
            <a:cxnSpLocks/>
            <a:stCxn id="5" idx="3"/>
          </p:cNvCxnSpPr>
          <p:nvPr/>
        </p:nvCxnSpPr>
        <p:spPr>
          <a:xfrm>
            <a:off x="2533859" y="1529862"/>
            <a:ext cx="96154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EF61FD17-4E27-8573-468E-BFA3C130C9D9}"/>
              </a:ext>
            </a:extLst>
          </p:cNvPr>
          <p:cNvCxnSpPr/>
          <p:nvPr/>
        </p:nvCxnSpPr>
        <p:spPr>
          <a:xfrm>
            <a:off x="5275385" y="1529862"/>
            <a:ext cx="761082"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DF5B23E3-C20F-23EB-8C3D-5FD84CC4521A}"/>
              </a:ext>
            </a:extLst>
          </p:cNvPr>
          <p:cNvCxnSpPr/>
          <p:nvPr/>
        </p:nvCxnSpPr>
        <p:spPr>
          <a:xfrm>
            <a:off x="7004383" y="1529862"/>
            <a:ext cx="78879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1820456-C16B-6E3F-22F8-D7BF501FE4C4}"/>
              </a:ext>
            </a:extLst>
          </p:cNvPr>
          <p:cNvCxnSpPr>
            <a:stCxn id="14" idx="3"/>
            <a:endCxn id="17" idx="1"/>
          </p:cNvCxnSpPr>
          <p:nvPr/>
        </p:nvCxnSpPr>
        <p:spPr>
          <a:xfrm>
            <a:off x="8707573" y="1529862"/>
            <a:ext cx="108571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Elbow 47">
            <a:extLst>
              <a:ext uri="{FF2B5EF4-FFF2-40B4-BE49-F238E27FC236}">
                <a16:creationId xmlns:a16="http://schemas.microsoft.com/office/drawing/2014/main" id="{6123D75C-C7B8-6C90-986C-66412FD90651}"/>
              </a:ext>
            </a:extLst>
          </p:cNvPr>
          <p:cNvCxnSpPr>
            <a:stCxn id="17" idx="3"/>
            <a:endCxn id="20" idx="1"/>
          </p:cNvCxnSpPr>
          <p:nvPr/>
        </p:nvCxnSpPr>
        <p:spPr>
          <a:xfrm flipH="1">
            <a:off x="1619459" y="1529862"/>
            <a:ext cx="9088230" cy="2773344"/>
          </a:xfrm>
          <a:prstGeom prst="bentConnector5">
            <a:avLst>
              <a:gd name="adj1" fmla="val -2515"/>
              <a:gd name="adj2" fmla="val 66667"/>
              <a:gd name="adj3" fmla="val 102515"/>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AB69079-BB1B-7E4A-C2A6-EFB0510E06C8}"/>
              </a:ext>
            </a:extLst>
          </p:cNvPr>
          <p:cNvCxnSpPr>
            <a:stCxn id="20" idx="3"/>
            <a:endCxn id="24" idx="1"/>
          </p:cNvCxnSpPr>
          <p:nvPr/>
        </p:nvCxnSpPr>
        <p:spPr>
          <a:xfrm>
            <a:off x="2533859" y="4303206"/>
            <a:ext cx="1103225"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FA7F68E-5B7F-C438-4AF1-4DF399860D7A}"/>
              </a:ext>
            </a:extLst>
          </p:cNvPr>
          <p:cNvCxnSpPr>
            <a:stCxn id="24" idx="3"/>
          </p:cNvCxnSpPr>
          <p:nvPr/>
        </p:nvCxnSpPr>
        <p:spPr>
          <a:xfrm>
            <a:off x="4551484" y="4303206"/>
            <a:ext cx="125646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9E97EE4-43F9-1E31-36CB-C79FBED75F62}"/>
              </a:ext>
            </a:extLst>
          </p:cNvPr>
          <p:cNvCxnSpPr/>
          <p:nvPr/>
        </p:nvCxnSpPr>
        <p:spPr>
          <a:xfrm>
            <a:off x="7958295" y="4303206"/>
            <a:ext cx="55265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5CE6990-51AA-1262-B8D9-78317B64E861}"/>
              </a:ext>
            </a:extLst>
          </p:cNvPr>
          <p:cNvCxnSpPr>
            <a:cxnSpLocks/>
          </p:cNvCxnSpPr>
          <p:nvPr/>
        </p:nvCxnSpPr>
        <p:spPr>
          <a:xfrm flipH="1">
            <a:off x="1114277" y="6101690"/>
            <a:ext cx="10098594"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09D9EEB-C4BA-9C34-1B7C-2AAD77F6DD7E}"/>
              </a:ext>
            </a:extLst>
          </p:cNvPr>
          <p:cNvCxnSpPr/>
          <p:nvPr/>
        </p:nvCxnSpPr>
        <p:spPr>
          <a:xfrm flipV="1">
            <a:off x="1105319" y="3044651"/>
            <a:ext cx="0" cy="305469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1E47A2D4-0BEB-3B07-E8E1-55377859B417}"/>
              </a:ext>
            </a:extLst>
          </p:cNvPr>
          <p:cNvCxnSpPr/>
          <p:nvPr/>
        </p:nvCxnSpPr>
        <p:spPr>
          <a:xfrm>
            <a:off x="1114277" y="3054699"/>
            <a:ext cx="4541649"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4DAC5B4-6D2D-5B38-5499-619C8E7B1E36}"/>
              </a:ext>
            </a:extLst>
          </p:cNvPr>
          <p:cNvCxnSpPr/>
          <p:nvPr/>
        </p:nvCxnSpPr>
        <p:spPr>
          <a:xfrm flipV="1">
            <a:off x="5655926" y="1072662"/>
            <a:ext cx="0" cy="198203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6A12C21-98DD-678A-B72D-8A0190EEFE61}"/>
              </a:ext>
            </a:extLst>
          </p:cNvPr>
          <p:cNvCxnSpPr/>
          <p:nvPr/>
        </p:nvCxnSpPr>
        <p:spPr>
          <a:xfrm>
            <a:off x="5655926" y="1072662"/>
            <a:ext cx="555694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659494B-4F3C-AAE5-ADC5-2BE1F619D720}"/>
              </a:ext>
            </a:extLst>
          </p:cNvPr>
          <p:cNvCxnSpPr/>
          <p:nvPr/>
        </p:nvCxnSpPr>
        <p:spPr>
          <a:xfrm>
            <a:off x="11212871" y="1072662"/>
            <a:ext cx="0" cy="502668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8393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743ED-F650-4B52-9275-417068290859}"/>
              </a:ext>
            </a:extLst>
          </p:cNvPr>
          <p:cNvSpPr>
            <a:spLocks noGrp="1"/>
          </p:cNvSpPr>
          <p:nvPr>
            <p:ph type="title"/>
          </p:nvPr>
        </p:nvSpPr>
        <p:spPr/>
        <p:txBody>
          <a:bodyPr/>
          <a:lstStyle/>
          <a:p>
            <a:r>
              <a:rPr lang="en-CA" dirty="0"/>
              <a:t>Machine Learning Pipelines</a:t>
            </a:r>
          </a:p>
        </p:txBody>
      </p:sp>
      <p:sp>
        <p:nvSpPr>
          <p:cNvPr id="3" name="Content Placeholder 2">
            <a:extLst>
              <a:ext uri="{FF2B5EF4-FFF2-40B4-BE49-F238E27FC236}">
                <a16:creationId xmlns:a16="http://schemas.microsoft.com/office/drawing/2014/main" id="{B0E016CF-C3C9-4234-BADA-F7C79C213099}"/>
              </a:ext>
            </a:extLst>
          </p:cNvPr>
          <p:cNvSpPr>
            <a:spLocks noGrp="1"/>
          </p:cNvSpPr>
          <p:nvPr>
            <p:ph idx="1"/>
          </p:nvPr>
        </p:nvSpPr>
        <p:spPr/>
        <p:txBody>
          <a:bodyPr/>
          <a:lstStyle/>
          <a:p>
            <a:r>
              <a:rPr lang="en-CA" dirty="0"/>
              <a:t>Data Ingestion </a:t>
            </a:r>
          </a:p>
          <a:p>
            <a:pPr lvl="1"/>
            <a:r>
              <a:rPr lang="en-CA" dirty="0"/>
              <a:t>Data may coming in from many sources: sensors, point-of-sale systems, historical databases, etc.</a:t>
            </a:r>
          </a:p>
          <a:p>
            <a:pPr lvl="1"/>
            <a:r>
              <a:rPr lang="en-CA" dirty="0"/>
              <a:t>Many different data types possible: numeric, text, images, video, etc.</a:t>
            </a:r>
          </a:p>
          <a:p>
            <a:pPr lvl="1"/>
            <a:r>
              <a:rPr lang="en-CA" dirty="0"/>
              <a:t>Sample instants might not be coordinated</a:t>
            </a:r>
          </a:p>
          <a:p>
            <a:pPr marL="457200" lvl="1" indent="0">
              <a:buNone/>
            </a:pPr>
            <a:endParaRPr lang="en-CA" dirty="0"/>
          </a:p>
        </p:txBody>
      </p:sp>
    </p:spTree>
    <p:extLst>
      <p:ext uri="{BB962C8B-B14F-4D97-AF65-F5344CB8AC3E}">
        <p14:creationId xmlns:p14="http://schemas.microsoft.com/office/powerpoint/2010/main" val="1626327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AE6F9-26F5-49EA-A9B5-5E5F4411F516}"/>
              </a:ext>
            </a:extLst>
          </p:cNvPr>
          <p:cNvSpPr>
            <a:spLocks noGrp="1"/>
          </p:cNvSpPr>
          <p:nvPr>
            <p:ph type="title"/>
          </p:nvPr>
        </p:nvSpPr>
        <p:spPr/>
        <p:txBody>
          <a:bodyPr/>
          <a:lstStyle/>
          <a:p>
            <a:r>
              <a:rPr lang="en-CA" dirty="0"/>
              <a:t>Intelligent Systems Engineering</a:t>
            </a:r>
          </a:p>
        </p:txBody>
      </p:sp>
      <p:sp>
        <p:nvSpPr>
          <p:cNvPr id="3" name="Content Placeholder 2">
            <a:extLst>
              <a:ext uri="{FF2B5EF4-FFF2-40B4-BE49-F238E27FC236}">
                <a16:creationId xmlns:a16="http://schemas.microsoft.com/office/drawing/2014/main" id="{8AFE95E4-F6FC-4101-93DE-D6F4D31E4628}"/>
              </a:ext>
            </a:extLst>
          </p:cNvPr>
          <p:cNvSpPr>
            <a:spLocks noGrp="1"/>
          </p:cNvSpPr>
          <p:nvPr>
            <p:ph idx="1"/>
          </p:nvPr>
        </p:nvSpPr>
        <p:spPr/>
        <p:txBody>
          <a:bodyPr>
            <a:normAutofit fontScale="92500" lnSpcReduction="10000"/>
          </a:bodyPr>
          <a:lstStyle/>
          <a:p>
            <a:r>
              <a:rPr lang="en-CA" dirty="0"/>
              <a:t>Intelligent systems for automatic control and data analysis. The concepts of vagueness and uncertainty, approximate reasoning, fuzzy rule-based systems and fuzzy control. Strategies for learning and adaptation, supervised and reinforcement learning, self-organization and the selection of neural network architectures. Discussion of the principles of search and optimization, evolution and natural selection and genetic algorithms. Introduction to hybrid intelligence. Applications of intelligent systems for pattern recognition, classification, forecasting, decision support, and control.</a:t>
            </a:r>
          </a:p>
          <a:p>
            <a:r>
              <a:rPr lang="en-CA" dirty="0"/>
              <a:t>SE4AI</a:t>
            </a:r>
          </a:p>
        </p:txBody>
      </p:sp>
    </p:spTree>
    <p:extLst>
      <p:ext uri="{BB962C8B-B14F-4D97-AF65-F5344CB8AC3E}">
        <p14:creationId xmlns:p14="http://schemas.microsoft.com/office/powerpoint/2010/main" val="1558077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5B6EC-1B69-4FAD-62CE-26D70512A127}"/>
              </a:ext>
            </a:extLst>
          </p:cNvPr>
          <p:cNvSpPr>
            <a:spLocks noGrp="1"/>
          </p:cNvSpPr>
          <p:nvPr>
            <p:ph type="title"/>
          </p:nvPr>
        </p:nvSpPr>
        <p:spPr/>
        <p:txBody>
          <a:bodyPr/>
          <a:lstStyle/>
          <a:p>
            <a:r>
              <a:rPr lang="en-US" dirty="0"/>
              <a:t>Did the cows eat your data?</a:t>
            </a:r>
            <a:endParaRPr lang="en-CA" dirty="0"/>
          </a:p>
        </p:txBody>
      </p:sp>
      <p:pic>
        <p:nvPicPr>
          <p:cNvPr id="5" name="Content Placeholder 4" descr="Cows looking at the camera">
            <a:extLst>
              <a:ext uri="{FF2B5EF4-FFF2-40B4-BE49-F238E27FC236}">
                <a16:creationId xmlns:a16="http://schemas.microsoft.com/office/drawing/2014/main" id="{201E3DD1-A8CA-A8CB-715E-96FD8108769B}"/>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4036539" y="2667000"/>
            <a:ext cx="4914260" cy="3124200"/>
          </a:xfrm>
        </p:spPr>
      </p:pic>
    </p:spTree>
    <p:extLst>
      <p:ext uri="{BB962C8B-B14F-4D97-AF65-F5344CB8AC3E}">
        <p14:creationId xmlns:p14="http://schemas.microsoft.com/office/powerpoint/2010/main" val="12744876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16E2-C49C-44A5-9559-8C9A664D3DB8}"/>
              </a:ext>
            </a:extLst>
          </p:cNvPr>
          <p:cNvSpPr>
            <a:spLocks noGrp="1"/>
          </p:cNvSpPr>
          <p:nvPr>
            <p:ph type="title"/>
          </p:nvPr>
        </p:nvSpPr>
        <p:spPr/>
        <p:txBody>
          <a:bodyPr/>
          <a:lstStyle/>
          <a:p>
            <a:r>
              <a:rPr lang="en-CA" dirty="0"/>
              <a:t>Machine Learning Pipelines</a:t>
            </a:r>
          </a:p>
        </p:txBody>
      </p:sp>
      <p:sp>
        <p:nvSpPr>
          <p:cNvPr id="3" name="Content Placeholder 2">
            <a:extLst>
              <a:ext uri="{FF2B5EF4-FFF2-40B4-BE49-F238E27FC236}">
                <a16:creationId xmlns:a16="http://schemas.microsoft.com/office/drawing/2014/main" id="{93C4E3B3-8B9F-49B6-8901-FEB66851A2D7}"/>
              </a:ext>
            </a:extLst>
          </p:cNvPr>
          <p:cNvSpPr>
            <a:spLocks noGrp="1"/>
          </p:cNvSpPr>
          <p:nvPr>
            <p:ph idx="1"/>
          </p:nvPr>
        </p:nvSpPr>
        <p:spPr/>
        <p:txBody>
          <a:bodyPr/>
          <a:lstStyle/>
          <a:p>
            <a:r>
              <a:rPr lang="en-CA" dirty="0"/>
              <a:t>Data Transformation</a:t>
            </a:r>
          </a:p>
          <a:p>
            <a:pPr lvl="1"/>
            <a:r>
              <a:rPr lang="en-CA" dirty="0"/>
              <a:t>What data formats can your ML model accept? Most just take columns of data.</a:t>
            </a:r>
          </a:p>
          <a:p>
            <a:pPr lvl="2"/>
            <a:r>
              <a:rPr lang="en-CA" dirty="0"/>
              <a:t>Deep learning models CAN accept raw images, text and video, if designed correctly.</a:t>
            </a:r>
          </a:p>
          <a:p>
            <a:pPr lvl="2"/>
            <a:r>
              <a:rPr lang="en-CA" dirty="0"/>
              <a:t>But how do you combine all the different data types together? DATA FUSION.</a:t>
            </a:r>
          </a:p>
        </p:txBody>
      </p:sp>
    </p:spTree>
    <p:extLst>
      <p:ext uri="{BB962C8B-B14F-4D97-AF65-F5344CB8AC3E}">
        <p14:creationId xmlns:p14="http://schemas.microsoft.com/office/powerpoint/2010/main" val="17218548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16E2-C49C-44A5-9559-8C9A664D3DB8}"/>
              </a:ext>
            </a:extLst>
          </p:cNvPr>
          <p:cNvSpPr>
            <a:spLocks noGrp="1"/>
          </p:cNvSpPr>
          <p:nvPr>
            <p:ph type="title"/>
          </p:nvPr>
        </p:nvSpPr>
        <p:spPr/>
        <p:txBody>
          <a:bodyPr/>
          <a:lstStyle/>
          <a:p>
            <a:r>
              <a:rPr lang="en-CA" dirty="0"/>
              <a:t>Machine Learning Pipelines</a:t>
            </a:r>
          </a:p>
        </p:txBody>
      </p:sp>
      <p:grpSp>
        <p:nvGrpSpPr>
          <p:cNvPr id="8" name="Group 7">
            <a:extLst>
              <a:ext uri="{FF2B5EF4-FFF2-40B4-BE49-F238E27FC236}">
                <a16:creationId xmlns:a16="http://schemas.microsoft.com/office/drawing/2014/main" id="{44E1AE0F-AE30-936B-6FF4-07B34E36413B}"/>
              </a:ext>
            </a:extLst>
          </p:cNvPr>
          <p:cNvGrpSpPr/>
          <p:nvPr/>
        </p:nvGrpSpPr>
        <p:grpSpPr>
          <a:xfrm>
            <a:off x="1810378" y="1977012"/>
            <a:ext cx="1859781" cy="550775"/>
            <a:chOff x="1780233" y="1977012"/>
            <a:chExt cx="1859781" cy="550775"/>
          </a:xfrm>
        </p:grpSpPr>
        <p:pic>
          <p:nvPicPr>
            <p:cNvPr id="5" name="Graphic 4" descr="Security camera with solid fill">
              <a:extLst>
                <a:ext uri="{FF2B5EF4-FFF2-40B4-BE49-F238E27FC236}">
                  <a16:creationId xmlns:a16="http://schemas.microsoft.com/office/drawing/2014/main" id="{0610AD62-E14C-B4E0-9E06-2ACFBB085949}"/>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780233" y="1977013"/>
              <a:ext cx="545123" cy="545123"/>
            </a:xfrm>
            <a:prstGeom prst="rect">
              <a:avLst/>
            </a:prstGeom>
          </p:spPr>
        </p:pic>
        <p:pic>
          <p:nvPicPr>
            <p:cNvPr id="6" name="Graphic 5" descr="Security camera with solid fill">
              <a:extLst>
                <a:ext uri="{FF2B5EF4-FFF2-40B4-BE49-F238E27FC236}">
                  <a16:creationId xmlns:a16="http://schemas.microsoft.com/office/drawing/2014/main" id="{64224B90-E5E6-723A-933E-421DCB6958F6}"/>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3094891" y="1977012"/>
              <a:ext cx="545123" cy="545123"/>
            </a:xfrm>
            <a:prstGeom prst="rect">
              <a:avLst/>
            </a:prstGeom>
          </p:spPr>
        </p:pic>
        <p:pic>
          <p:nvPicPr>
            <p:cNvPr id="7" name="Graphic 6" descr="Security camera with solid fill">
              <a:extLst>
                <a:ext uri="{FF2B5EF4-FFF2-40B4-BE49-F238E27FC236}">
                  <a16:creationId xmlns:a16="http://schemas.microsoft.com/office/drawing/2014/main" id="{93820900-EA8A-054C-23EC-CDCD568EB5C4}"/>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2437562" y="1982664"/>
              <a:ext cx="545123" cy="545123"/>
            </a:xfrm>
            <a:prstGeom prst="rect">
              <a:avLst/>
            </a:prstGeom>
          </p:spPr>
        </p:pic>
      </p:grpSp>
      <p:pic>
        <p:nvPicPr>
          <p:cNvPr id="10" name="Graphic 9" descr="Security camera with solid fill">
            <a:extLst>
              <a:ext uri="{FF2B5EF4-FFF2-40B4-BE49-F238E27FC236}">
                <a16:creationId xmlns:a16="http://schemas.microsoft.com/office/drawing/2014/main" id="{FA65965C-0FA2-1CE0-429C-340AEA52ACBC}"/>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5976075" y="1995853"/>
            <a:ext cx="545123" cy="545123"/>
          </a:xfrm>
          <a:prstGeom prst="rect">
            <a:avLst/>
          </a:prstGeom>
        </p:spPr>
      </p:pic>
      <p:grpSp>
        <p:nvGrpSpPr>
          <p:cNvPr id="13" name="Group 12">
            <a:extLst>
              <a:ext uri="{FF2B5EF4-FFF2-40B4-BE49-F238E27FC236}">
                <a16:creationId xmlns:a16="http://schemas.microsoft.com/office/drawing/2014/main" id="{E10A270B-0762-A9B4-99BB-5C3BEAB24E3F}"/>
              </a:ext>
            </a:extLst>
          </p:cNvPr>
          <p:cNvGrpSpPr/>
          <p:nvPr/>
        </p:nvGrpSpPr>
        <p:grpSpPr>
          <a:xfrm>
            <a:off x="2519203" y="3067845"/>
            <a:ext cx="442128" cy="445309"/>
            <a:chOff x="2519203" y="3067845"/>
            <a:chExt cx="442128" cy="445309"/>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67E4126-CCDE-F350-E02E-3E15EC62C232}"/>
                    </a:ext>
                  </a:extLst>
                </p:cNvPr>
                <p:cNvSpPr txBox="1"/>
                <p:nvPr/>
              </p:nvSpPr>
              <p:spPr>
                <a:xfrm>
                  <a:off x="2519204" y="3152001"/>
                  <a:ext cx="44212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panose="02040503050406030204" pitchFamily="18" charset="0"/>
                              </a:rPr>
                              <m:t>𝑋</m:t>
                            </m:r>
                          </m:e>
                        </m:acc>
                      </m:oMath>
                    </m:oMathPara>
                  </a14:m>
                  <a:endParaRPr lang="en-CA" dirty="0"/>
                </a:p>
              </p:txBody>
            </p:sp>
          </mc:Choice>
          <mc:Fallback xmlns="">
            <p:sp>
              <p:nvSpPr>
                <p:cNvPr id="11" name="TextBox 10">
                  <a:extLst>
                    <a:ext uri="{FF2B5EF4-FFF2-40B4-BE49-F238E27FC236}">
                      <a16:creationId xmlns:a16="http://schemas.microsoft.com/office/drawing/2014/main" id="{C67E4126-CCDE-F350-E02E-3E15EC62C232}"/>
                    </a:ext>
                  </a:extLst>
                </p:cNvPr>
                <p:cNvSpPr txBox="1">
                  <a:spLocks noRot="1" noChangeAspect="1" noMove="1" noResize="1" noEditPoints="1" noAdjustHandles="1" noChangeArrowheads="1" noChangeShapeType="1" noTextEdit="1"/>
                </p:cNvSpPr>
                <p:nvPr/>
              </p:nvSpPr>
              <p:spPr>
                <a:xfrm>
                  <a:off x="2519204" y="3152001"/>
                  <a:ext cx="442127" cy="276999"/>
                </a:xfrm>
                <a:prstGeom prst="rect">
                  <a:avLst/>
                </a:prstGeom>
                <a:blipFill>
                  <a:blip r:embed="rId5"/>
                  <a:stretch>
                    <a:fillRect t="-4348" r="-43836" b="-6522"/>
                  </a:stretch>
                </a:blipFill>
              </p:spPr>
              <p:txBody>
                <a:bodyPr/>
                <a:lstStyle/>
                <a:p>
                  <a:r>
                    <a:rPr lang="en-CA">
                      <a:noFill/>
                    </a:rPr>
                    <a:t> </a:t>
                  </a:r>
                </a:p>
              </p:txBody>
            </p:sp>
          </mc:Fallback>
        </mc:AlternateContent>
        <p:sp>
          <p:nvSpPr>
            <p:cNvPr id="12" name="Oval 11">
              <a:extLst>
                <a:ext uri="{FF2B5EF4-FFF2-40B4-BE49-F238E27FC236}">
                  <a16:creationId xmlns:a16="http://schemas.microsoft.com/office/drawing/2014/main" id="{252E55EB-1016-9783-9490-A52F059C0759}"/>
                </a:ext>
              </a:extLst>
            </p:cNvPr>
            <p:cNvSpPr/>
            <p:nvPr/>
          </p:nvSpPr>
          <p:spPr>
            <a:xfrm>
              <a:off x="2519203" y="3067845"/>
              <a:ext cx="442127" cy="445309"/>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15" name="Straight Arrow Connector 14">
            <a:extLst>
              <a:ext uri="{FF2B5EF4-FFF2-40B4-BE49-F238E27FC236}">
                <a16:creationId xmlns:a16="http://schemas.microsoft.com/office/drawing/2014/main" id="{0958CDDF-7C69-2847-E4B3-DAE47234C06A}"/>
              </a:ext>
            </a:extLst>
          </p:cNvPr>
          <p:cNvCxnSpPr>
            <a:stCxn id="5" idx="2"/>
            <a:endCxn id="12" idx="1"/>
          </p:cNvCxnSpPr>
          <p:nvPr/>
        </p:nvCxnSpPr>
        <p:spPr>
          <a:xfrm>
            <a:off x="2082940" y="2522136"/>
            <a:ext cx="501011" cy="6109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B6B4D92-E572-DF6C-5601-7EABD8B754C6}"/>
              </a:ext>
            </a:extLst>
          </p:cNvPr>
          <p:cNvCxnSpPr>
            <a:stCxn id="7" idx="2"/>
            <a:endCxn id="12" idx="0"/>
          </p:cNvCxnSpPr>
          <p:nvPr/>
        </p:nvCxnSpPr>
        <p:spPr>
          <a:xfrm flipH="1">
            <a:off x="2740267" y="2527787"/>
            <a:ext cx="2" cy="54005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C79D0DC3-2076-EC43-285A-CF7B7C62B951}"/>
              </a:ext>
            </a:extLst>
          </p:cNvPr>
          <p:cNvCxnSpPr>
            <a:stCxn id="6" idx="2"/>
            <a:endCxn id="12" idx="7"/>
          </p:cNvCxnSpPr>
          <p:nvPr/>
        </p:nvCxnSpPr>
        <p:spPr>
          <a:xfrm flipH="1">
            <a:off x="2896582" y="2522135"/>
            <a:ext cx="501016" cy="6109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Graphic 19" descr="Security camera with solid fill">
            <a:extLst>
              <a:ext uri="{FF2B5EF4-FFF2-40B4-BE49-F238E27FC236}">
                <a16:creationId xmlns:a16="http://schemas.microsoft.com/office/drawing/2014/main" id="{1ACB403F-C005-4045-A3E3-596C843CA4B0}"/>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4823117" y="1995853"/>
            <a:ext cx="545123" cy="545123"/>
          </a:xfrm>
          <a:prstGeom prst="rect">
            <a:avLst/>
          </a:prstGeom>
        </p:spPr>
      </p:pic>
      <p:pic>
        <p:nvPicPr>
          <p:cNvPr id="21" name="Graphic 20" descr="Security camera with solid fill">
            <a:extLst>
              <a:ext uri="{FF2B5EF4-FFF2-40B4-BE49-F238E27FC236}">
                <a16:creationId xmlns:a16="http://schemas.microsoft.com/office/drawing/2014/main" id="{B53589C5-D72B-5D09-D556-E7BD97E2B46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7129033" y="2002132"/>
            <a:ext cx="545123" cy="545123"/>
          </a:xfrm>
          <a:prstGeom prst="rect">
            <a:avLst/>
          </a:prstGeom>
        </p:spPr>
      </p:pic>
      <p:sp>
        <p:nvSpPr>
          <p:cNvPr id="23" name="TextBox 22">
            <a:extLst>
              <a:ext uri="{FF2B5EF4-FFF2-40B4-BE49-F238E27FC236}">
                <a16:creationId xmlns:a16="http://schemas.microsoft.com/office/drawing/2014/main" id="{393BD4F8-49D0-3009-5911-648A7F4A42D7}"/>
              </a:ext>
            </a:extLst>
          </p:cNvPr>
          <p:cNvSpPr txBox="1"/>
          <p:nvPr/>
        </p:nvSpPr>
        <p:spPr>
          <a:xfrm>
            <a:off x="4875105" y="2921167"/>
            <a:ext cx="441146" cy="369332"/>
          </a:xfrm>
          <a:prstGeom prst="rect">
            <a:avLst/>
          </a:prstGeom>
          <a:noFill/>
        </p:spPr>
        <p:txBody>
          <a:bodyPr wrap="none" rtlCol="0">
            <a:spAutoFit/>
          </a:bodyPr>
          <a:lstStyle/>
          <a:p>
            <a:r>
              <a:rPr lang="en-US" dirty="0"/>
              <a:t>FV</a:t>
            </a:r>
            <a:endParaRPr lang="en-CA" dirty="0"/>
          </a:p>
        </p:txBody>
      </p:sp>
      <p:sp>
        <p:nvSpPr>
          <p:cNvPr id="24" name="TextBox 23">
            <a:extLst>
              <a:ext uri="{FF2B5EF4-FFF2-40B4-BE49-F238E27FC236}">
                <a16:creationId xmlns:a16="http://schemas.microsoft.com/office/drawing/2014/main" id="{234CBE0D-A389-CE9B-7899-6B3E12358F36}"/>
              </a:ext>
            </a:extLst>
          </p:cNvPr>
          <p:cNvSpPr txBox="1"/>
          <p:nvPr/>
        </p:nvSpPr>
        <p:spPr>
          <a:xfrm>
            <a:off x="6028063" y="2921167"/>
            <a:ext cx="441146" cy="369332"/>
          </a:xfrm>
          <a:prstGeom prst="rect">
            <a:avLst/>
          </a:prstGeom>
          <a:noFill/>
        </p:spPr>
        <p:txBody>
          <a:bodyPr wrap="none" rtlCol="0">
            <a:spAutoFit/>
          </a:bodyPr>
          <a:lstStyle/>
          <a:p>
            <a:r>
              <a:rPr lang="en-US" dirty="0"/>
              <a:t>FV</a:t>
            </a:r>
            <a:endParaRPr lang="en-CA" dirty="0"/>
          </a:p>
        </p:txBody>
      </p:sp>
      <p:sp>
        <p:nvSpPr>
          <p:cNvPr id="25" name="TextBox 24">
            <a:extLst>
              <a:ext uri="{FF2B5EF4-FFF2-40B4-BE49-F238E27FC236}">
                <a16:creationId xmlns:a16="http://schemas.microsoft.com/office/drawing/2014/main" id="{F0E5EDE9-12C2-9C8A-B87A-01759A5153C3}"/>
              </a:ext>
            </a:extLst>
          </p:cNvPr>
          <p:cNvSpPr txBox="1"/>
          <p:nvPr/>
        </p:nvSpPr>
        <p:spPr>
          <a:xfrm>
            <a:off x="7181021" y="2921167"/>
            <a:ext cx="441146" cy="369332"/>
          </a:xfrm>
          <a:prstGeom prst="rect">
            <a:avLst/>
          </a:prstGeom>
          <a:noFill/>
        </p:spPr>
        <p:txBody>
          <a:bodyPr wrap="none" rtlCol="0">
            <a:spAutoFit/>
          </a:bodyPr>
          <a:lstStyle/>
          <a:p>
            <a:r>
              <a:rPr lang="en-US" dirty="0"/>
              <a:t>FV</a:t>
            </a:r>
            <a:endParaRPr lang="en-CA" dirty="0"/>
          </a:p>
        </p:txBody>
      </p:sp>
      <p:sp>
        <p:nvSpPr>
          <p:cNvPr id="26" name="Rectangle 25">
            <a:extLst>
              <a:ext uri="{FF2B5EF4-FFF2-40B4-BE49-F238E27FC236}">
                <a16:creationId xmlns:a16="http://schemas.microsoft.com/office/drawing/2014/main" id="{EBA4F174-C8CD-B158-1E9A-65176FD258C6}"/>
              </a:ext>
            </a:extLst>
          </p:cNvPr>
          <p:cNvSpPr/>
          <p:nvPr/>
        </p:nvSpPr>
        <p:spPr>
          <a:xfrm>
            <a:off x="4875105" y="2921167"/>
            <a:ext cx="436267" cy="369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Rectangle 26">
            <a:extLst>
              <a:ext uri="{FF2B5EF4-FFF2-40B4-BE49-F238E27FC236}">
                <a16:creationId xmlns:a16="http://schemas.microsoft.com/office/drawing/2014/main" id="{A4C2DEDD-0D22-3C5D-A7EF-2197AF2CE89F}"/>
              </a:ext>
            </a:extLst>
          </p:cNvPr>
          <p:cNvSpPr/>
          <p:nvPr/>
        </p:nvSpPr>
        <p:spPr>
          <a:xfrm>
            <a:off x="7185900" y="2921167"/>
            <a:ext cx="436267" cy="369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Rectangle 27">
            <a:extLst>
              <a:ext uri="{FF2B5EF4-FFF2-40B4-BE49-F238E27FC236}">
                <a16:creationId xmlns:a16="http://schemas.microsoft.com/office/drawing/2014/main" id="{33413770-4C45-5A85-49E6-BDFC4BAD2C1B}"/>
              </a:ext>
            </a:extLst>
          </p:cNvPr>
          <p:cNvSpPr/>
          <p:nvPr/>
        </p:nvSpPr>
        <p:spPr>
          <a:xfrm>
            <a:off x="6032942" y="2921167"/>
            <a:ext cx="436267" cy="369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30" name="Straight Arrow Connector 29">
            <a:extLst>
              <a:ext uri="{FF2B5EF4-FFF2-40B4-BE49-F238E27FC236}">
                <a16:creationId xmlns:a16="http://schemas.microsoft.com/office/drawing/2014/main" id="{BB01A8A1-F4CE-240A-F1EC-9FB6DBEE5D88}"/>
              </a:ext>
            </a:extLst>
          </p:cNvPr>
          <p:cNvCxnSpPr>
            <a:stCxn id="20" idx="2"/>
            <a:endCxn id="26" idx="0"/>
          </p:cNvCxnSpPr>
          <p:nvPr/>
        </p:nvCxnSpPr>
        <p:spPr>
          <a:xfrm flipH="1">
            <a:off x="5093239" y="2540976"/>
            <a:ext cx="2440" cy="38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9D40C95-9275-2BF4-94D3-1889DD9FD5BE}"/>
              </a:ext>
            </a:extLst>
          </p:cNvPr>
          <p:cNvCxnSpPr>
            <a:stCxn id="10" idx="2"/>
            <a:endCxn id="28" idx="0"/>
          </p:cNvCxnSpPr>
          <p:nvPr/>
        </p:nvCxnSpPr>
        <p:spPr>
          <a:xfrm>
            <a:off x="6248637" y="2540976"/>
            <a:ext cx="2439" cy="38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1B8B969-ED5D-D8D5-FA76-E2E2E1C3E510}"/>
              </a:ext>
            </a:extLst>
          </p:cNvPr>
          <p:cNvCxnSpPr>
            <a:stCxn id="21" idx="2"/>
            <a:endCxn id="27" idx="0"/>
          </p:cNvCxnSpPr>
          <p:nvPr/>
        </p:nvCxnSpPr>
        <p:spPr>
          <a:xfrm>
            <a:off x="7401595" y="2547255"/>
            <a:ext cx="2439" cy="37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12BAE16E-099A-D4C5-C302-41D6E4481D99}"/>
              </a:ext>
            </a:extLst>
          </p:cNvPr>
          <p:cNvGrpSpPr/>
          <p:nvPr/>
        </p:nvGrpSpPr>
        <p:grpSpPr>
          <a:xfrm>
            <a:off x="6096000" y="3851029"/>
            <a:ext cx="311304" cy="369332"/>
            <a:chOff x="6248636" y="4149969"/>
            <a:chExt cx="311304" cy="369332"/>
          </a:xfrm>
        </p:grpSpPr>
        <p:sp>
          <p:nvSpPr>
            <p:cNvPr id="35" name="TextBox 34">
              <a:extLst>
                <a:ext uri="{FF2B5EF4-FFF2-40B4-BE49-F238E27FC236}">
                  <a16:creationId xmlns:a16="http://schemas.microsoft.com/office/drawing/2014/main" id="{C410EFD4-40BE-9415-3250-629BE4C3D9D1}"/>
                </a:ext>
              </a:extLst>
            </p:cNvPr>
            <p:cNvSpPr txBox="1"/>
            <p:nvPr/>
          </p:nvSpPr>
          <p:spPr>
            <a:xfrm>
              <a:off x="6248636" y="4149969"/>
              <a:ext cx="311304" cy="369332"/>
            </a:xfrm>
            <a:prstGeom prst="rect">
              <a:avLst/>
            </a:prstGeom>
            <a:noFill/>
          </p:spPr>
          <p:txBody>
            <a:bodyPr wrap="none" rtlCol="0">
              <a:spAutoFit/>
            </a:bodyPr>
            <a:lstStyle/>
            <a:p>
              <a:r>
                <a:rPr lang="en-CA" dirty="0">
                  <a:sym typeface="Symbol" panose="05050102010706020507" pitchFamily="18" charset="2"/>
                </a:rPr>
                <a:t></a:t>
              </a:r>
              <a:endParaRPr lang="en-CA" dirty="0"/>
            </a:p>
          </p:txBody>
        </p:sp>
        <p:sp>
          <p:nvSpPr>
            <p:cNvPr id="36" name="Oval 35">
              <a:extLst>
                <a:ext uri="{FF2B5EF4-FFF2-40B4-BE49-F238E27FC236}">
                  <a16:creationId xmlns:a16="http://schemas.microsoft.com/office/drawing/2014/main" id="{E90395EE-2DBF-E4C0-C881-4EBDF64D587F}"/>
                </a:ext>
              </a:extLst>
            </p:cNvPr>
            <p:cNvSpPr/>
            <p:nvPr/>
          </p:nvSpPr>
          <p:spPr>
            <a:xfrm>
              <a:off x="6248636" y="4230356"/>
              <a:ext cx="311304" cy="288945"/>
            </a:xfrm>
            <a:prstGeom prst="ellipse">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39" name="Straight Arrow Connector 38">
            <a:extLst>
              <a:ext uri="{FF2B5EF4-FFF2-40B4-BE49-F238E27FC236}">
                <a16:creationId xmlns:a16="http://schemas.microsoft.com/office/drawing/2014/main" id="{04144767-E054-126F-64F2-E80A7E4569ED}"/>
              </a:ext>
            </a:extLst>
          </p:cNvPr>
          <p:cNvCxnSpPr>
            <a:cxnSpLocks/>
            <a:stCxn id="28" idx="2"/>
            <a:endCxn id="36" idx="0"/>
          </p:cNvCxnSpPr>
          <p:nvPr/>
        </p:nvCxnSpPr>
        <p:spPr>
          <a:xfrm>
            <a:off x="6251076" y="3290499"/>
            <a:ext cx="576" cy="64091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5DD1BC4A-374E-08E4-F21C-B5008691EF41}"/>
              </a:ext>
            </a:extLst>
          </p:cNvPr>
          <p:cNvCxnSpPr>
            <a:stCxn id="26" idx="2"/>
            <a:endCxn id="36" idx="1"/>
          </p:cNvCxnSpPr>
          <p:nvPr/>
        </p:nvCxnSpPr>
        <p:spPr>
          <a:xfrm>
            <a:off x="5093239" y="3290499"/>
            <a:ext cx="1048350" cy="683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834554E-060C-3684-5FDC-512BE93C4D7B}"/>
              </a:ext>
            </a:extLst>
          </p:cNvPr>
          <p:cNvCxnSpPr>
            <a:stCxn id="27" idx="2"/>
            <a:endCxn id="36" idx="7"/>
          </p:cNvCxnSpPr>
          <p:nvPr/>
        </p:nvCxnSpPr>
        <p:spPr>
          <a:xfrm flipH="1">
            <a:off x="6361715" y="3290499"/>
            <a:ext cx="1042319" cy="6832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Security camera with solid fill">
            <a:extLst>
              <a:ext uri="{FF2B5EF4-FFF2-40B4-BE49-F238E27FC236}">
                <a16:creationId xmlns:a16="http://schemas.microsoft.com/office/drawing/2014/main" id="{C8A6D2F9-9100-C1C3-B643-03F3F2537D7B}"/>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705071" y="1994595"/>
            <a:ext cx="545123" cy="545123"/>
          </a:xfrm>
          <a:prstGeom prst="rect">
            <a:avLst/>
          </a:prstGeom>
        </p:spPr>
      </p:pic>
      <p:pic>
        <p:nvPicPr>
          <p:cNvPr id="46" name="Graphic 45" descr="Security camera with solid fill">
            <a:extLst>
              <a:ext uri="{FF2B5EF4-FFF2-40B4-BE49-F238E27FC236}">
                <a16:creationId xmlns:a16="http://schemas.microsoft.com/office/drawing/2014/main" id="{E8688915-1073-2218-47DD-639E67C6B2E7}"/>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552113" y="1994595"/>
            <a:ext cx="545123" cy="545123"/>
          </a:xfrm>
          <a:prstGeom prst="rect">
            <a:avLst/>
          </a:prstGeom>
        </p:spPr>
      </p:pic>
      <p:pic>
        <p:nvPicPr>
          <p:cNvPr id="47" name="Graphic 46" descr="Security camera with solid fill">
            <a:extLst>
              <a:ext uri="{FF2B5EF4-FFF2-40B4-BE49-F238E27FC236}">
                <a16:creationId xmlns:a16="http://schemas.microsoft.com/office/drawing/2014/main" id="{00BC945A-F01A-E619-0C98-F7FC67F71AC5}"/>
              </a:ext>
            </a:extLst>
          </p:cNvPr>
          <p:cNvPicPr>
            <a:picLocks noChangeAspect="1"/>
          </p:cNvPicPr>
          <p:nvPr/>
        </p:nvPicPr>
        <p:blipFill>
          <a:blip r:embed="rId3" cstate="hq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0858029" y="2000874"/>
            <a:ext cx="545123" cy="545123"/>
          </a:xfrm>
          <a:prstGeom prst="rect">
            <a:avLst/>
          </a:prstGeom>
        </p:spPr>
      </p:pic>
      <p:sp>
        <p:nvSpPr>
          <p:cNvPr id="48" name="TextBox 47">
            <a:extLst>
              <a:ext uri="{FF2B5EF4-FFF2-40B4-BE49-F238E27FC236}">
                <a16:creationId xmlns:a16="http://schemas.microsoft.com/office/drawing/2014/main" id="{EC42ECE0-5CD3-4623-15DD-10D1674FE0F4}"/>
              </a:ext>
            </a:extLst>
          </p:cNvPr>
          <p:cNvSpPr txBox="1"/>
          <p:nvPr/>
        </p:nvSpPr>
        <p:spPr>
          <a:xfrm>
            <a:off x="8604101" y="2919909"/>
            <a:ext cx="441146" cy="369332"/>
          </a:xfrm>
          <a:prstGeom prst="rect">
            <a:avLst/>
          </a:prstGeom>
          <a:noFill/>
        </p:spPr>
        <p:txBody>
          <a:bodyPr wrap="none" rtlCol="0">
            <a:spAutoFit/>
          </a:bodyPr>
          <a:lstStyle/>
          <a:p>
            <a:r>
              <a:rPr lang="en-US" dirty="0"/>
              <a:t>FV</a:t>
            </a:r>
            <a:endParaRPr lang="en-CA" dirty="0"/>
          </a:p>
        </p:txBody>
      </p:sp>
      <p:sp>
        <p:nvSpPr>
          <p:cNvPr id="49" name="TextBox 48">
            <a:extLst>
              <a:ext uri="{FF2B5EF4-FFF2-40B4-BE49-F238E27FC236}">
                <a16:creationId xmlns:a16="http://schemas.microsoft.com/office/drawing/2014/main" id="{5183D07F-425D-6F8E-F634-92009226BCAF}"/>
              </a:ext>
            </a:extLst>
          </p:cNvPr>
          <p:cNvSpPr txBox="1"/>
          <p:nvPr/>
        </p:nvSpPr>
        <p:spPr>
          <a:xfrm>
            <a:off x="9757059" y="2919909"/>
            <a:ext cx="441146" cy="369332"/>
          </a:xfrm>
          <a:prstGeom prst="rect">
            <a:avLst/>
          </a:prstGeom>
          <a:noFill/>
        </p:spPr>
        <p:txBody>
          <a:bodyPr wrap="none" rtlCol="0">
            <a:spAutoFit/>
          </a:bodyPr>
          <a:lstStyle/>
          <a:p>
            <a:r>
              <a:rPr lang="en-US" dirty="0"/>
              <a:t>FV</a:t>
            </a:r>
            <a:endParaRPr lang="en-CA" dirty="0"/>
          </a:p>
        </p:txBody>
      </p:sp>
      <p:sp>
        <p:nvSpPr>
          <p:cNvPr id="50" name="TextBox 49">
            <a:extLst>
              <a:ext uri="{FF2B5EF4-FFF2-40B4-BE49-F238E27FC236}">
                <a16:creationId xmlns:a16="http://schemas.microsoft.com/office/drawing/2014/main" id="{18E7B463-1924-6DE8-0BA0-E0DC6B0F0F22}"/>
              </a:ext>
            </a:extLst>
          </p:cNvPr>
          <p:cNvSpPr txBox="1"/>
          <p:nvPr/>
        </p:nvSpPr>
        <p:spPr>
          <a:xfrm>
            <a:off x="10910017" y="2919909"/>
            <a:ext cx="441146" cy="369332"/>
          </a:xfrm>
          <a:prstGeom prst="rect">
            <a:avLst/>
          </a:prstGeom>
          <a:noFill/>
        </p:spPr>
        <p:txBody>
          <a:bodyPr wrap="none" rtlCol="0">
            <a:spAutoFit/>
          </a:bodyPr>
          <a:lstStyle/>
          <a:p>
            <a:r>
              <a:rPr lang="en-US" dirty="0"/>
              <a:t>FV</a:t>
            </a:r>
            <a:endParaRPr lang="en-CA" dirty="0"/>
          </a:p>
        </p:txBody>
      </p:sp>
      <p:sp>
        <p:nvSpPr>
          <p:cNvPr id="51" name="Rectangle 50">
            <a:extLst>
              <a:ext uri="{FF2B5EF4-FFF2-40B4-BE49-F238E27FC236}">
                <a16:creationId xmlns:a16="http://schemas.microsoft.com/office/drawing/2014/main" id="{726FC6DA-5E9E-C7FB-320B-22E84D2A7111}"/>
              </a:ext>
            </a:extLst>
          </p:cNvPr>
          <p:cNvSpPr/>
          <p:nvPr/>
        </p:nvSpPr>
        <p:spPr>
          <a:xfrm>
            <a:off x="8604101" y="2919909"/>
            <a:ext cx="436267" cy="369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2" name="Rectangle 51">
            <a:extLst>
              <a:ext uri="{FF2B5EF4-FFF2-40B4-BE49-F238E27FC236}">
                <a16:creationId xmlns:a16="http://schemas.microsoft.com/office/drawing/2014/main" id="{5799E39A-DF2A-AF71-F8A1-E926F4978247}"/>
              </a:ext>
            </a:extLst>
          </p:cNvPr>
          <p:cNvSpPr/>
          <p:nvPr/>
        </p:nvSpPr>
        <p:spPr>
          <a:xfrm>
            <a:off x="10914896" y="2919909"/>
            <a:ext cx="436267" cy="369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Rectangle 52">
            <a:extLst>
              <a:ext uri="{FF2B5EF4-FFF2-40B4-BE49-F238E27FC236}">
                <a16:creationId xmlns:a16="http://schemas.microsoft.com/office/drawing/2014/main" id="{BEE6C820-46E8-40DE-EB67-6672EA615FE5}"/>
              </a:ext>
            </a:extLst>
          </p:cNvPr>
          <p:cNvSpPr/>
          <p:nvPr/>
        </p:nvSpPr>
        <p:spPr>
          <a:xfrm>
            <a:off x="9761938" y="2919909"/>
            <a:ext cx="436267" cy="369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54" name="Straight Arrow Connector 53">
            <a:extLst>
              <a:ext uri="{FF2B5EF4-FFF2-40B4-BE49-F238E27FC236}">
                <a16:creationId xmlns:a16="http://schemas.microsoft.com/office/drawing/2014/main" id="{D97B6132-4A9E-58FC-2A54-20DCEB29A088}"/>
              </a:ext>
            </a:extLst>
          </p:cNvPr>
          <p:cNvCxnSpPr>
            <a:stCxn id="46" idx="2"/>
            <a:endCxn id="51" idx="0"/>
          </p:cNvCxnSpPr>
          <p:nvPr/>
        </p:nvCxnSpPr>
        <p:spPr>
          <a:xfrm flipH="1">
            <a:off x="8822235" y="2539718"/>
            <a:ext cx="2440" cy="38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168CE410-6233-5B26-7C7B-82E6ABD9870A}"/>
              </a:ext>
            </a:extLst>
          </p:cNvPr>
          <p:cNvCxnSpPr>
            <a:stCxn id="45" idx="2"/>
            <a:endCxn id="53" idx="0"/>
          </p:cNvCxnSpPr>
          <p:nvPr/>
        </p:nvCxnSpPr>
        <p:spPr>
          <a:xfrm>
            <a:off x="9977633" y="2539718"/>
            <a:ext cx="2439" cy="38019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B1A6A812-1783-D492-F443-5B76C2AA4FE6}"/>
              </a:ext>
            </a:extLst>
          </p:cNvPr>
          <p:cNvCxnSpPr>
            <a:stCxn id="47" idx="2"/>
            <a:endCxn id="52" idx="0"/>
          </p:cNvCxnSpPr>
          <p:nvPr/>
        </p:nvCxnSpPr>
        <p:spPr>
          <a:xfrm>
            <a:off x="11130591" y="2545997"/>
            <a:ext cx="2439" cy="3739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59" name="Group 58">
            <a:extLst>
              <a:ext uri="{FF2B5EF4-FFF2-40B4-BE49-F238E27FC236}">
                <a16:creationId xmlns:a16="http://schemas.microsoft.com/office/drawing/2014/main" id="{0F384813-F880-9AB7-41AD-D5EAD5807C15}"/>
              </a:ext>
            </a:extLst>
          </p:cNvPr>
          <p:cNvGrpSpPr/>
          <p:nvPr/>
        </p:nvGrpSpPr>
        <p:grpSpPr>
          <a:xfrm>
            <a:off x="8631352" y="3931416"/>
            <a:ext cx="386644" cy="369332"/>
            <a:chOff x="8742066" y="3931416"/>
            <a:chExt cx="386644" cy="369332"/>
          </a:xfrm>
        </p:grpSpPr>
        <p:sp>
          <p:nvSpPr>
            <p:cNvPr id="57" name="TextBox 56">
              <a:extLst>
                <a:ext uri="{FF2B5EF4-FFF2-40B4-BE49-F238E27FC236}">
                  <a16:creationId xmlns:a16="http://schemas.microsoft.com/office/drawing/2014/main" id="{5AF1F42A-B74D-6E2C-29C4-BA2F71123201}"/>
                </a:ext>
              </a:extLst>
            </p:cNvPr>
            <p:cNvSpPr txBox="1"/>
            <p:nvPr/>
          </p:nvSpPr>
          <p:spPr>
            <a:xfrm>
              <a:off x="8742066" y="3931416"/>
              <a:ext cx="386644" cy="369332"/>
            </a:xfrm>
            <a:prstGeom prst="rect">
              <a:avLst/>
            </a:prstGeom>
            <a:noFill/>
          </p:spPr>
          <p:txBody>
            <a:bodyPr wrap="none" rtlCol="0">
              <a:spAutoFit/>
            </a:bodyPr>
            <a:lstStyle/>
            <a:p>
              <a:r>
                <a:rPr lang="en-US" dirty="0"/>
                <a:t>AI</a:t>
              </a:r>
              <a:endParaRPr lang="en-CA" dirty="0"/>
            </a:p>
          </p:txBody>
        </p:sp>
        <p:sp>
          <p:nvSpPr>
            <p:cNvPr id="58" name="Rectangle 57">
              <a:extLst>
                <a:ext uri="{FF2B5EF4-FFF2-40B4-BE49-F238E27FC236}">
                  <a16:creationId xmlns:a16="http://schemas.microsoft.com/office/drawing/2014/main" id="{6C0940F6-F705-5092-7EE5-D6B366177F91}"/>
                </a:ext>
              </a:extLst>
            </p:cNvPr>
            <p:cNvSpPr/>
            <p:nvPr/>
          </p:nvSpPr>
          <p:spPr>
            <a:xfrm>
              <a:off x="8742066" y="3973731"/>
              <a:ext cx="386644" cy="32701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0" name="Group 59">
            <a:extLst>
              <a:ext uri="{FF2B5EF4-FFF2-40B4-BE49-F238E27FC236}">
                <a16:creationId xmlns:a16="http://schemas.microsoft.com/office/drawing/2014/main" id="{7A6A8038-2864-A03F-32BB-4D65308E430B}"/>
              </a:ext>
            </a:extLst>
          </p:cNvPr>
          <p:cNvGrpSpPr/>
          <p:nvPr/>
        </p:nvGrpSpPr>
        <p:grpSpPr>
          <a:xfrm>
            <a:off x="10937268" y="3931416"/>
            <a:ext cx="386644" cy="369332"/>
            <a:chOff x="8742066" y="3931416"/>
            <a:chExt cx="386644" cy="369332"/>
          </a:xfrm>
        </p:grpSpPr>
        <p:sp>
          <p:nvSpPr>
            <p:cNvPr id="61" name="TextBox 60">
              <a:extLst>
                <a:ext uri="{FF2B5EF4-FFF2-40B4-BE49-F238E27FC236}">
                  <a16:creationId xmlns:a16="http://schemas.microsoft.com/office/drawing/2014/main" id="{EF9A1221-0076-FCBA-6C9C-DD04951F6DB7}"/>
                </a:ext>
              </a:extLst>
            </p:cNvPr>
            <p:cNvSpPr txBox="1"/>
            <p:nvPr/>
          </p:nvSpPr>
          <p:spPr>
            <a:xfrm>
              <a:off x="8742066" y="3931416"/>
              <a:ext cx="386644" cy="369332"/>
            </a:xfrm>
            <a:prstGeom prst="rect">
              <a:avLst/>
            </a:prstGeom>
            <a:noFill/>
          </p:spPr>
          <p:txBody>
            <a:bodyPr wrap="none" rtlCol="0">
              <a:spAutoFit/>
            </a:bodyPr>
            <a:lstStyle/>
            <a:p>
              <a:r>
                <a:rPr lang="en-US" dirty="0"/>
                <a:t>AI</a:t>
              </a:r>
              <a:endParaRPr lang="en-CA" dirty="0"/>
            </a:p>
          </p:txBody>
        </p:sp>
        <p:sp>
          <p:nvSpPr>
            <p:cNvPr id="62" name="Rectangle 61">
              <a:extLst>
                <a:ext uri="{FF2B5EF4-FFF2-40B4-BE49-F238E27FC236}">
                  <a16:creationId xmlns:a16="http://schemas.microsoft.com/office/drawing/2014/main" id="{14A65B99-6871-2C5A-2F78-97D4512EA8F2}"/>
                </a:ext>
              </a:extLst>
            </p:cNvPr>
            <p:cNvSpPr/>
            <p:nvPr/>
          </p:nvSpPr>
          <p:spPr>
            <a:xfrm>
              <a:off x="8742066" y="3973731"/>
              <a:ext cx="386644" cy="32701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3" name="Group 62">
            <a:extLst>
              <a:ext uri="{FF2B5EF4-FFF2-40B4-BE49-F238E27FC236}">
                <a16:creationId xmlns:a16="http://schemas.microsoft.com/office/drawing/2014/main" id="{0041F033-2D62-2DC7-ACCF-539B490BCA44}"/>
              </a:ext>
            </a:extLst>
          </p:cNvPr>
          <p:cNvGrpSpPr/>
          <p:nvPr/>
        </p:nvGrpSpPr>
        <p:grpSpPr>
          <a:xfrm>
            <a:off x="9784310" y="3931416"/>
            <a:ext cx="386644" cy="369332"/>
            <a:chOff x="8742066" y="3931416"/>
            <a:chExt cx="386644" cy="369332"/>
          </a:xfrm>
        </p:grpSpPr>
        <p:sp>
          <p:nvSpPr>
            <p:cNvPr id="64" name="TextBox 63">
              <a:extLst>
                <a:ext uri="{FF2B5EF4-FFF2-40B4-BE49-F238E27FC236}">
                  <a16:creationId xmlns:a16="http://schemas.microsoft.com/office/drawing/2014/main" id="{03C6F9BA-D618-31A9-1A98-A13F2F34B07A}"/>
                </a:ext>
              </a:extLst>
            </p:cNvPr>
            <p:cNvSpPr txBox="1"/>
            <p:nvPr/>
          </p:nvSpPr>
          <p:spPr>
            <a:xfrm>
              <a:off x="8742066" y="3931416"/>
              <a:ext cx="386644" cy="369332"/>
            </a:xfrm>
            <a:prstGeom prst="rect">
              <a:avLst/>
            </a:prstGeom>
            <a:noFill/>
          </p:spPr>
          <p:txBody>
            <a:bodyPr wrap="none" rtlCol="0">
              <a:spAutoFit/>
            </a:bodyPr>
            <a:lstStyle/>
            <a:p>
              <a:r>
                <a:rPr lang="en-US" dirty="0"/>
                <a:t>AI</a:t>
              </a:r>
              <a:endParaRPr lang="en-CA" dirty="0"/>
            </a:p>
          </p:txBody>
        </p:sp>
        <p:sp>
          <p:nvSpPr>
            <p:cNvPr id="65" name="Rectangle 64">
              <a:extLst>
                <a:ext uri="{FF2B5EF4-FFF2-40B4-BE49-F238E27FC236}">
                  <a16:creationId xmlns:a16="http://schemas.microsoft.com/office/drawing/2014/main" id="{00DA13F2-19B9-DA6B-8382-F72D97292B81}"/>
                </a:ext>
              </a:extLst>
            </p:cNvPr>
            <p:cNvSpPr/>
            <p:nvPr/>
          </p:nvSpPr>
          <p:spPr>
            <a:xfrm>
              <a:off x="8742066" y="3973731"/>
              <a:ext cx="386644" cy="32701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67" name="Straight Arrow Connector 66">
            <a:extLst>
              <a:ext uri="{FF2B5EF4-FFF2-40B4-BE49-F238E27FC236}">
                <a16:creationId xmlns:a16="http://schemas.microsoft.com/office/drawing/2014/main" id="{3693832C-A9EA-29EF-C5C5-3155D2295034}"/>
              </a:ext>
            </a:extLst>
          </p:cNvPr>
          <p:cNvCxnSpPr>
            <a:stCxn id="51" idx="2"/>
            <a:endCxn id="57" idx="0"/>
          </p:cNvCxnSpPr>
          <p:nvPr/>
        </p:nvCxnSpPr>
        <p:spPr>
          <a:xfrm>
            <a:off x="8822235" y="3289241"/>
            <a:ext cx="2439" cy="6421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65C664B9-8EB2-58F4-21B4-AE7CB3256EAA}"/>
              </a:ext>
            </a:extLst>
          </p:cNvPr>
          <p:cNvCxnSpPr>
            <a:stCxn id="53" idx="2"/>
            <a:endCxn id="64" idx="0"/>
          </p:cNvCxnSpPr>
          <p:nvPr/>
        </p:nvCxnSpPr>
        <p:spPr>
          <a:xfrm flipH="1">
            <a:off x="9977632" y="3289241"/>
            <a:ext cx="2440" cy="684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73CB74A-0AC8-6098-1189-783006B236CC}"/>
              </a:ext>
            </a:extLst>
          </p:cNvPr>
          <p:cNvCxnSpPr>
            <a:stCxn id="52" idx="2"/>
            <a:endCxn id="62" idx="0"/>
          </p:cNvCxnSpPr>
          <p:nvPr/>
        </p:nvCxnSpPr>
        <p:spPr>
          <a:xfrm flipH="1">
            <a:off x="11130590" y="3289241"/>
            <a:ext cx="2440" cy="6844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D3915D46-3272-AD07-13E8-748224F58462}"/>
              </a:ext>
            </a:extLst>
          </p:cNvPr>
          <p:cNvGrpSpPr/>
          <p:nvPr/>
        </p:nvGrpSpPr>
        <p:grpSpPr>
          <a:xfrm>
            <a:off x="9784310" y="4973122"/>
            <a:ext cx="386644" cy="369332"/>
            <a:chOff x="8742066" y="3931416"/>
            <a:chExt cx="386644" cy="369332"/>
          </a:xfrm>
        </p:grpSpPr>
        <p:sp>
          <p:nvSpPr>
            <p:cNvPr id="73" name="TextBox 72">
              <a:extLst>
                <a:ext uri="{FF2B5EF4-FFF2-40B4-BE49-F238E27FC236}">
                  <a16:creationId xmlns:a16="http://schemas.microsoft.com/office/drawing/2014/main" id="{000FB538-F683-3A0A-FF02-004B88513357}"/>
                </a:ext>
              </a:extLst>
            </p:cNvPr>
            <p:cNvSpPr txBox="1"/>
            <p:nvPr/>
          </p:nvSpPr>
          <p:spPr>
            <a:xfrm>
              <a:off x="8742066" y="3931416"/>
              <a:ext cx="386644" cy="369332"/>
            </a:xfrm>
            <a:prstGeom prst="rect">
              <a:avLst/>
            </a:prstGeom>
            <a:noFill/>
          </p:spPr>
          <p:txBody>
            <a:bodyPr wrap="none" rtlCol="0">
              <a:spAutoFit/>
            </a:bodyPr>
            <a:lstStyle/>
            <a:p>
              <a:r>
                <a:rPr lang="en-US" dirty="0"/>
                <a:t>AI</a:t>
              </a:r>
              <a:endParaRPr lang="en-CA" dirty="0"/>
            </a:p>
          </p:txBody>
        </p:sp>
        <p:sp>
          <p:nvSpPr>
            <p:cNvPr id="74" name="Rectangle 73">
              <a:extLst>
                <a:ext uri="{FF2B5EF4-FFF2-40B4-BE49-F238E27FC236}">
                  <a16:creationId xmlns:a16="http://schemas.microsoft.com/office/drawing/2014/main" id="{50493567-4908-16C0-C713-29EF870AF8B6}"/>
                </a:ext>
              </a:extLst>
            </p:cNvPr>
            <p:cNvSpPr/>
            <p:nvPr/>
          </p:nvSpPr>
          <p:spPr>
            <a:xfrm>
              <a:off x="8742066" y="3973731"/>
              <a:ext cx="386644" cy="32701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76" name="Straight Arrow Connector 75">
            <a:extLst>
              <a:ext uri="{FF2B5EF4-FFF2-40B4-BE49-F238E27FC236}">
                <a16:creationId xmlns:a16="http://schemas.microsoft.com/office/drawing/2014/main" id="{8529A759-1F05-7E43-5915-D6B7C767EC29}"/>
              </a:ext>
            </a:extLst>
          </p:cNvPr>
          <p:cNvCxnSpPr>
            <a:cxnSpLocks/>
            <a:stCxn id="65" idx="2"/>
            <a:endCxn id="74" idx="0"/>
          </p:cNvCxnSpPr>
          <p:nvPr/>
        </p:nvCxnSpPr>
        <p:spPr>
          <a:xfrm>
            <a:off x="9977632" y="4300748"/>
            <a:ext cx="0" cy="714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0B6C07C6-7AF4-FAFF-68FB-89BE8951D05E}"/>
              </a:ext>
            </a:extLst>
          </p:cNvPr>
          <p:cNvCxnSpPr>
            <a:stCxn id="58" idx="2"/>
            <a:endCxn id="74" idx="1"/>
          </p:cNvCxnSpPr>
          <p:nvPr/>
        </p:nvCxnSpPr>
        <p:spPr>
          <a:xfrm>
            <a:off x="8824674" y="4300748"/>
            <a:ext cx="959636" cy="878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0BF3D26-056F-DE96-A0BE-1086E75742C5}"/>
              </a:ext>
            </a:extLst>
          </p:cNvPr>
          <p:cNvCxnSpPr>
            <a:stCxn id="62" idx="2"/>
            <a:endCxn id="74" idx="3"/>
          </p:cNvCxnSpPr>
          <p:nvPr/>
        </p:nvCxnSpPr>
        <p:spPr>
          <a:xfrm flipH="1">
            <a:off x="10170954" y="4300748"/>
            <a:ext cx="959636" cy="8781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D92C5BF6-7B3C-1957-704E-5275D848D1D7}"/>
              </a:ext>
            </a:extLst>
          </p:cNvPr>
          <p:cNvSpPr txBox="1"/>
          <p:nvPr/>
        </p:nvSpPr>
        <p:spPr>
          <a:xfrm>
            <a:off x="2040972" y="5018033"/>
            <a:ext cx="1398588" cy="369332"/>
          </a:xfrm>
          <a:prstGeom prst="rect">
            <a:avLst/>
          </a:prstGeom>
          <a:noFill/>
        </p:spPr>
        <p:txBody>
          <a:bodyPr wrap="none" rtlCol="0">
            <a:spAutoFit/>
          </a:bodyPr>
          <a:lstStyle/>
          <a:p>
            <a:r>
              <a:rPr lang="en-US" dirty="0"/>
              <a:t>Sensor Level</a:t>
            </a:r>
            <a:endParaRPr lang="en-CA" dirty="0"/>
          </a:p>
        </p:txBody>
      </p:sp>
      <p:sp>
        <p:nvSpPr>
          <p:cNvPr id="84" name="TextBox 83">
            <a:extLst>
              <a:ext uri="{FF2B5EF4-FFF2-40B4-BE49-F238E27FC236}">
                <a16:creationId xmlns:a16="http://schemas.microsoft.com/office/drawing/2014/main" id="{B5AFA4DE-434C-F0F5-EA43-A47AF5583DD1}"/>
              </a:ext>
            </a:extLst>
          </p:cNvPr>
          <p:cNvSpPr txBox="1"/>
          <p:nvPr/>
        </p:nvSpPr>
        <p:spPr>
          <a:xfrm>
            <a:off x="5508465" y="5452683"/>
            <a:ext cx="1480342" cy="369332"/>
          </a:xfrm>
          <a:prstGeom prst="rect">
            <a:avLst/>
          </a:prstGeom>
          <a:noFill/>
        </p:spPr>
        <p:txBody>
          <a:bodyPr wrap="none" rtlCol="0">
            <a:spAutoFit/>
          </a:bodyPr>
          <a:lstStyle/>
          <a:p>
            <a:r>
              <a:rPr lang="en-US" dirty="0"/>
              <a:t>Feature Level</a:t>
            </a:r>
            <a:endParaRPr lang="en-CA" dirty="0"/>
          </a:p>
        </p:txBody>
      </p:sp>
      <p:sp>
        <p:nvSpPr>
          <p:cNvPr id="85" name="TextBox 84">
            <a:extLst>
              <a:ext uri="{FF2B5EF4-FFF2-40B4-BE49-F238E27FC236}">
                <a16:creationId xmlns:a16="http://schemas.microsoft.com/office/drawing/2014/main" id="{78351B19-7278-DEA5-2BC0-1F421773C4EE}"/>
              </a:ext>
            </a:extLst>
          </p:cNvPr>
          <p:cNvSpPr txBox="1"/>
          <p:nvPr/>
        </p:nvSpPr>
        <p:spPr>
          <a:xfrm>
            <a:off x="9198989" y="5870833"/>
            <a:ext cx="1557286" cy="369332"/>
          </a:xfrm>
          <a:prstGeom prst="rect">
            <a:avLst/>
          </a:prstGeom>
          <a:noFill/>
        </p:spPr>
        <p:txBody>
          <a:bodyPr wrap="none" rtlCol="0">
            <a:spAutoFit/>
          </a:bodyPr>
          <a:lstStyle/>
          <a:p>
            <a:r>
              <a:rPr lang="en-US" dirty="0"/>
              <a:t>Decision Level</a:t>
            </a:r>
            <a:endParaRPr lang="en-CA" dirty="0"/>
          </a:p>
        </p:txBody>
      </p:sp>
      <p:grpSp>
        <p:nvGrpSpPr>
          <p:cNvPr id="86" name="Group 85">
            <a:extLst>
              <a:ext uri="{FF2B5EF4-FFF2-40B4-BE49-F238E27FC236}">
                <a16:creationId xmlns:a16="http://schemas.microsoft.com/office/drawing/2014/main" id="{C507E2F6-1F89-98D3-8810-57CC0B9914AA}"/>
              </a:ext>
            </a:extLst>
          </p:cNvPr>
          <p:cNvGrpSpPr/>
          <p:nvPr/>
        </p:nvGrpSpPr>
        <p:grpSpPr>
          <a:xfrm>
            <a:off x="2546944" y="4072537"/>
            <a:ext cx="386644" cy="369332"/>
            <a:chOff x="8742066" y="3931416"/>
            <a:chExt cx="386644" cy="369332"/>
          </a:xfrm>
        </p:grpSpPr>
        <p:sp>
          <p:nvSpPr>
            <p:cNvPr id="87" name="TextBox 86">
              <a:extLst>
                <a:ext uri="{FF2B5EF4-FFF2-40B4-BE49-F238E27FC236}">
                  <a16:creationId xmlns:a16="http://schemas.microsoft.com/office/drawing/2014/main" id="{5628471A-57C9-6820-E134-DA178135268B}"/>
                </a:ext>
              </a:extLst>
            </p:cNvPr>
            <p:cNvSpPr txBox="1"/>
            <p:nvPr/>
          </p:nvSpPr>
          <p:spPr>
            <a:xfrm>
              <a:off x="8742066" y="3931416"/>
              <a:ext cx="386644" cy="369332"/>
            </a:xfrm>
            <a:prstGeom prst="rect">
              <a:avLst/>
            </a:prstGeom>
            <a:noFill/>
          </p:spPr>
          <p:txBody>
            <a:bodyPr wrap="none" rtlCol="0">
              <a:spAutoFit/>
            </a:bodyPr>
            <a:lstStyle/>
            <a:p>
              <a:r>
                <a:rPr lang="en-US" dirty="0"/>
                <a:t>AI</a:t>
              </a:r>
              <a:endParaRPr lang="en-CA" dirty="0"/>
            </a:p>
          </p:txBody>
        </p:sp>
        <p:sp>
          <p:nvSpPr>
            <p:cNvPr id="88" name="Rectangle 87">
              <a:extLst>
                <a:ext uri="{FF2B5EF4-FFF2-40B4-BE49-F238E27FC236}">
                  <a16:creationId xmlns:a16="http://schemas.microsoft.com/office/drawing/2014/main" id="{A4029105-4E80-B02E-CCB5-2A8007E5D3F4}"/>
                </a:ext>
              </a:extLst>
            </p:cNvPr>
            <p:cNvSpPr/>
            <p:nvPr/>
          </p:nvSpPr>
          <p:spPr>
            <a:xfrm>
              <a:off x="8742066" y="3973731"/>
              <a:ext cx="386644" cy="32701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89" name="Group 88">
            <a:extLst>
              <a:ext uri="{FF2B5EF4-FFF2-40B4-BE49-F238E27FC236}">
                <a16:creationId xmlns:a16="http://schemas.microsoft.com/office/drawing/2014/main" id="{7957EEF1-15A7-4F59-FAFD-A7B96A62A469}"/>
              </a:ext>
            </a:extLst>
          </p:cNvPr>
          <p:cNvGrpSpPr/>
          <p:nvPr/>
        </p:nvGrpSpPr>
        <p:grpSpPr>
          <a:xfrm>
            <a:off x="6055314" y="4716975"/>
            <a:ext cx="386644" cy="369332"/>
            <a:chOff x="8742066" y="3931416"/>
            <a:chExt cx="386644" cy="369332"/>
          </a:xfrm>
        </p:grpSpPr>
        <p:sp>
          <p:nvSpPr>
            <p:cNvPr id="90" name="TextBox 89">
              <a:extLst>
                <a:ext uri="{FF2B5EF4-FFF2-40B4-BE49-F238E27FC236}">
                  <a16:creationId xmlns:a16="http://schemas.microsoft.com/office/drawing/2014/main" id="{679C8521-78E2-D44B-98FC-6640B100A01D}"/>
                </a:ext>
              </a:extLst>
            </p:cNvPr>
            <p:cNvSpPr txBox="1"/>
            <p:nvPr/>
          </p:nvSpPr>
          <p:spPr>
            <a:xfrm>
              <a:off x="8742066" y="3931416"/>
              <a:ext cx="386644" cy="369332"/>
            </a:xfrm>
            <a:prstGeom prst="rect">
              <a:avLst/>
            </a:prstGeom>
            <a:noFill/>
          </p:spPr>
          <p:txBody>
            <a:bodyPr wrap="none" rtlCol="0">
              <a:spAutoFit/>
            </a:bodyPr>
            <a:lstStyle/>
            <a:p>
              <a:r>
                <a:rPr lang="en-US" dirty="0"/>
                <a:t>AI</a:t>
              </a:r>
              <a:endParaRPr lang="en-CA" dirty="0"/>
            </a:p>
          </p:txBody>
        </p:sp>
        <p:sp>
          <p:nvSpPr>
            <p:cNvPr id="91" name="Rectangle 90">
              <a:extLst>
                <a:ext uri="{FF2B5EF4-FFF2-40B4-BE49-F238E27FC236}">
                  <a16:creationId xmlns:a16="http://schemas.microsoft.com/office/drawing/2014/main" id="{8F36AAC6-24E8-CC21-D6A7-E3364998F6BE}"/>
                </a:ext>
              </a:extLst>
            </p:cNvPr>
            <p:cNvSpPr/>
            <p:nvPr/>
          </p:nvSpPr>
          <p:spPr>
            <a:xfrm>
              <a:off x="8742066" y="3973731"/>
              <a:ext cx="386644" cy="32701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cxnSp>
        <p:nvCxnSpPr>
          <p:cNvPr id="93" name="Straight Arrow Connector 92">
            <a:extLst>
              <a:ext uri="{FF2B5EF4-FFF2-40B4-BE49-F238E27FC236}">
                <a16:creationId xmlns:a16="http://schemas.microsoft.com/office/drawing/2014/main" id="{9EE34262-19CB-C762-9ABC-B44322081214}"/>
              </a:ext>
            </a:extLst>
          </p:cNvPr>
          <p:cNvCxnSpPr>
            <a:cxnSpLocks/>
            <a:stCxn id="12" idx="4"/>
            <a:endCxn id="88" idx="0"/>
          </p:cNvCxnSpPr>
          <p:nvPr/>
        </p:nvCxnSpPr>
        <p:spPr>
          <a:xfrm flipH="1">
            <a:off x="2740266" y="3513154"/>
            <a:ext cx="1" cy="60169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8E4F1108-D1DE-1C9F-23C6-24342C075C38}"/>
              </a:ext>
            </a:extLst>
          </p:cNvPr>
          <p:cNvCxnSpPr>
            <a:stCxn id="36" idx="4"/>
            <a:endCxn id="91" idx="0"/>
          </p:cNvCxnSpPr>
          <p:nvPr/>
        </p:nvCxnSpPr>
        <p:spPr>
          <a:xfrm flipH="1">
            <a:off x="6248636" y="4220361"/>
            <a:ext cx="3016" cy="5389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771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316E2-C49C-44A5-9559-8C9A664D3DB8}"/>
              </a:ext>
            </a:extLst>
          </p:cNvPr>
          <p:cNvSpPr>
            <a:spLocks noGrp="1"/>
          </p:cNvSpPr>
          <p:nvPr>
            <p:ph type="title"/>
          </p:nvPr>
        </p:nvSpPr>
        <p:spPr/>
        <p:txBody>
          <a:bodyPr/>
          <a:lstStyle/>
          <a:p>
            <a:r>
              <a:rPr lang="en-CA" dirty="0"/>
              <a:t>Machine Learning Pipelines</a:t>
            </a:r>
          </a:p>
        </p:txBody>
      </p:sp>
      <p:sp>
        <p:nvSpPr>
          <p:cNvPr id="3" name="Content Placeholder 2">
            <a:extLst>
              <a:ext uri="{FF2B5EF4-FFF2-40B4-BE49-F238E27FC236}">
                <a16:creationId xmlns:a16="http://schemas.microsoft.com/office/drawing/2014/main" id="{93C4E3B3-8B9F-49B6-8901-FEB66851A2D7}"/>
              </a:ext>
            </a:extLst>
          </p:cNvPr>
          <p:cNvSpPr>
            <a:spLocks noGrp="1"/>
          </p:cNvSpPr>
          <p:nvPr>
            <p:ph idx="1"/>
          </p:nvPr>
        </p:nvSpPr>
        <p:spPr/>
        <p:txBody>
          <a:bodyPr/>
          <a:lstStyle/>
          <a:p>
            <a:r>
              <a:rPr lang="en-CA" dirty="0"/>
              <a:t>Data Transformation</a:t>
            </a:r>
          </a:p>
          <a:p>
            <a:pPr lvl="1"/>
            <a:r>
              <a:rPr lang="en-CA" dirty="0"/>
              <a:t>Normalization </a:t>
            </a:r>
          </a:p>
          <a:p>
            <a:pPr lvl="1"/>
            <a:r>
              <a:rPr lang="en-CA" dirty="0"/>
              <a:t>Derived (computed) features</a:t>
            </a:r>
          </a:p>
        </p:txBody>
      </p:sp>
    </p:spTree>
    <p:extLst>
      <p:ext uri="{BB962C8B-B14F-4D97-AF65-F5344CB8AC3E}">
        <p14:creationId xmlns:p14="http://schemas.microsoft.com/office/powerpoint/2010/main" val="8384324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1D9F5-99F6-44B2-9213-76255588C845}"/>
              </a:ext>
            </a:extLst>
          </p:cNvPr>
          <p:cNvSpPr>
            <a:spLocks noGrp="1"/>
          </p:cNvSpPr>
          <p:nvPr>
            <p:ph type="title"/>
          </p:nvPr>
        </p:nvSpPr>
        <p:spPr/>
        <p:txBody>
          <a:bodyPr/>
          <a:lstStyle/>
          <a:p>
            <a:r>
              <a:rPr lang="en-CA" dirty="0"/>
              <a:t>Machine Learning Pipelines</a:t>
            </a:r>
          </a:p>
        </p:txBody>
      </p:sp>
      <p:sp>
        <p:nvSpPr>
          <p:cNvPr id="3" name="Content Placeholder 2">
            <a:extLst>
              <a:ext uri="{FF2B5EF4-FFF2-40B4-BE49-F238E27FC236}">
                <a16:creationId xmlns:a16="http://schemas.microsoft.com/office/drawing/2014/main" id="{D8BBBC57-5C21-4FD2-82B8-FB529419200A}"/>
              </a:ext>
            </a:extLst>
          </p:cNvPr>
          <p:cNvSpPr>
            <a:spLocks noGrp="1"/>
          </p:cNvSpPr>
          <p:nvPr>
            <p:ph idx="1"/>
          </p:nvPr>
        </p:nvSpPr>
        <p:spPr/>
        <p:txBody>
          <a:bodyPr>
            <a:normAutofit fontScale="92500" lnSpcReduction="10000"/>
          </a:bodyPr>
          <a:lstStyle/>
          <a:p>
            <a:r>
              <a:rPr lang="en-CA" dirty="0"/>
              <a:t>Missing Data Imputation</a:t>
            </a:r>
          </a:p>
          <a:p>
            <a:pPr lvl="1"/>
            <a:r>
              <a:rPr lang="en-CA" dirty="0"/>
              <a:t>Some feature vectors will be missing some features.</a:t>
            </a:r>
          </a:p>
          <a:p>
            <a:pPr lvl="1"/>
            <a:r>
              <a:rPr lang="en-CA" dirty="0"/>
              <a:t>Happens for various reasons, normally not under ML developer’s control.</a:t>
            </a:r>
          </a:p>
          <a:p>
            <a:pPr lvl="1"/>
            <a:r>
              <a:rPr lang="en-CA" dirty="0"/>
              <a:t>For most algorithms, those missing feature values need to be replaced.</a:t>
            </a:r>
          </a:p>
          <a:p>
            <a:pPr lvl="1"/>
            <a:r>
              <a:rPr lang="en-CA" dirty="0"/>
              <a:t>An algorithm is usually required.</a:t>
            </a:r>
          </a:p>
          <a:p>
            <a:pPr lvl="2"/>
            <a:r>
              <a:rPr lang="en-CA" dirty="0"/>
              <a:t>Simply copy the last observed value</a:t>
            </a:r>
          </a:p>
          <a:p>
            <a:pPr lvl="2"/>
            <a:r>
              <a:rPr lang="en-CA" dirty="0"/>
              <a:t>Take an average</a:t>
            </a:r>
          </a:p>
          <a:p>
            <a:pPr lvl="2"/>
            <a:r>
              <a:rPr lang="en-CA" dirty="0"/>
              <a:t>Use an ML algorithm to predict the missing value (!)</a:t>
            </a:r>
          </a:p>
        </p:txBody>
      </p:sp>
    </p:spTree>
    <p:extLst>
      <p:ext uri="{BB962C8B-B14F-4D97-AF65-F5344CB8AC3E}">
        <p14:creationId xmlns:p14="http://schemas.microsoft.com/office/powerpoint/2010/main" val="23656343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3EF48-5428-4C6E-B811-A41CD74EEE50}"/>
              </a:ext>
            </a:extLst>
          </p:cNvPr>
          <p:cNvSpPr>
            <a:spLocks noGrp="1"/>
          </p:cNvSpPr>
          <p:nvPr>
            <p:ph type="title"/>
          </p:nvPr>
        </p:nvSpPr>
        <p:spPr/>
        <p:txBody>
          <a:bodyPr/>
          <a:lstStyle/>
          <a:p>
            <a:r>
              <a:rPr lang="en-CA" dirty="0"/>
              <a:t>Machine Learning Pipelines</a:t>
            </a:r>
          </a:p>
        </p:txBody>
      </p:sp>
      <p:sp>
        <p:nvSpPr>
          <p:cNvPr id="3" name="Content Placeholder 2">
            <a:extLst>
              <a:ext uri="{FF2B5EF4-FFF2-40B4-BE49-F238E27FC236}">
                <a16:creationId xmlns:a16="http://schemas.microsoft.com/office/drawing/2014/main" id="{266CF833-797A-437F-B3C2-9AD709D0D47A}"/>
              </a:ext>
            </a:extLst>
          </p:cNvPr>
          <p:cNvSpPr>
            <a:spLocks noGrp="1"/>
          </p:cNvSpPr>
          <p:nvPr>
            <p:ph idx="1"/>
          </p:nvPr>
        </p:nvSpPr>
        <p:spPr/>
        <p:txBody>
          <a:bodyPr/>
          <a:lstStyle/>
          <a:p>
            <a:r>
              <a:rPr lang="en-CA" dirty="0"/>
              <a:t>Experimental design and execution</a:t>
            </a:r>
          </a:p>
          <a:p>
            <a:pPr lvl="1"/>
            <a:r>
              <a:rPr lang="en-CA" dirty="0"/>
              <a:t>Cross-validation</a:t>
            </a:r>
          </a:p>
          <a:p>
            <a:pPr lvl="1"/>
            <a:r>
              <a:rPr lang="en-CA" dirty="0"/>
              <a:t>Hyper-parameter exploration</a:t>
            </a:r>
          </a:p>
          <a:p>
            <a:pPr lvl="1"/>
            <a:r>
              <a:rPr lang="en-CA" dirty="0"/>
              <a:t>Evaluation metrics</a:t>
            </a:r>
          </a:p>
          <a:p>
            <a:pPr lvl="1"/>
            <a:r>
              <a:rPr lang="en-CA" dirty="0"/>
              <a:t>Metadata retention for replication </a:t>
            </a:r>
          </a:p>
        </p:txBody>
      </p:sp>
    </p:spTree>
    <p:extLst>
      <p:ext uri="{BB962C8B-B14F-4D97-AF65-F5344CB8AC3E}">
        <p14:creationId xmlns:p14="http://schemas.microsoft.com/office/powerpoint/2010/main" val="1670774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3E780-3DDE-43C8-AD35-4F215D74AEEA}"/>
              </a:ext>
            </a:extLst>
          </p:cNvPr>
          <p:cNvSpPr>
            <a:spLocks noGrp="1"/>
          </p:cNvSpPr>
          <p:nvPr>
            <p:ph type="title"/>
          </p:nvPr>
        </p:nvSpPr>
        <p:spPr/>
        <p:txBody>
          <a:bodyPr/>
          <a:lstStyle/>
          <a:p>
            <a:r>
              <a:rPr lang="en-CA" dirty="0"/>
              <a:t>Machine Learning Pipelines</a:t>
            </a:r>
          </a:p>
        </p:txBody>
      </p:sp>
      <p:sp>
        <p:nvSpPr>
          <p:cNvPr id="3" name="Content Placeholder 2">
            <a:extLst>
              <a:ext uri="{FF2B5EF4-FFF2-40B4-BE49-F238E27FC236}">
                <a16:creationId xmlns:a16="http://schemas.microsoft.com/office/drawing/2014/main" id="{335C7DC9-BDDF-4BE6-BCC1-5BB161C62B31}"/>
              </a:ext>
            </a:extLst>
          </p:cNvPr>
          <p:cNvSpPr>
            <a:spLocks noGrp="1"/>
          </p:cNvSpPr>
          <p:nvPr>
            <p:ph idx="1"/>
          </p:nvPr>
        </p:nvSpPr>
        <p:spPr/>
        <p:txBody>
          <a:bodyPr>
            <a:normAutofit fontScale="92500" lnSpcReduction="20000"/>
          </a:bodyPr>
          <a:lstStyle/>
          <a:p>
            <a:r>
              <a:rPr lang="en-CA" dirty="0"/>
              <a:t>Model Validation</a:t>
            </a:r>
          </a:p>
          <a:p>
            <a:pPr lvl="1"/>
            <a:r>
              <a:rPr lang="en-CA" dirty="0"/>
              <a:t>Automatically determining whether the learned model meets the engineering requirements for the AI system.</a:t>
            </a:r>
          </a:p>
          <a:p>
            <a:pPr lvl="1"/>
            <a:r>
              <a:rPr lang="en-CA" dirty="0"/>
              <a:t>Usually we test the model on a test set wholly separate from the training data.</a:t>
            </a:r>
          </a:p>
          <a:p>
            <a:pPr lvl="1"/>
            <a:r>
              <a:rPr lang="en-CA" dirty="0"/>
              <a:t>In a running pipeline, this would mean running a new version in parallel with the deployed version, and comparing their results. </a:t>
            </a:r>
          </a:p>
          <a:p>
            <a:pPr lvl="2"/>
            <a:r>
              <a:rPr lang="en-CA" dirty="0"/>
              <a:t>Cut in the new version when it clearly outperforms the old one.</a:t>
            </a:r>
          </a:p>
          <a:p>
            <a:pPr lvl="1"/>
            <a:r>
              <a:rPr lang="en-CA" dirty="0"/>
              <a:t>On initial </a:t>
            </a:r>
            <a:r>
              <a:rPr lang="en-CA" dirty="0" err="1"/>
              <a:t>standup</a:t>
            </a:r>
            <a:r>
              <a:rPr lang="en-CA" dirty="0"/>
              <a:t>, cut in the first model when performance reaches a defined threshold.</a:t>
            </a:r>
          </a:p>
          <a:p>
            <a:r>
              <a:rPr lang="en-CA" dirty="0"/>
              <a:t>Covariate shift!</a:t>
            </a:r>
          </a:p>
          <a:p>
            <a:pPr lvl="1"/>
            <a:endParaRPr lang="en-CA" dirty="0"/>
          </a:p>
        </p:txBody>
      </p:sp>
    </p:spTree>
    <p:extLst>
      <p:ext uri="{BB962C8B-B14F-4D97-AF65-F5344CB8AC3E}">
        <p14:creationId xmlns:p14="http://schemas.microsoft.com/office/powerpoint/2010/main" val="1300773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CFC14-FD62-4A6D-AC56-E46838B5544E}"/>
              </a:ext>
            </a:extLst>
          </p:cNvPr>
          <p:cNvSpPr>
            <a:spLocks noGrp="1"/>
          </p:cNvSpPr>
          <p:nvPr>
            <p:ph type="title"/>
          </p:nvPr>
        </p:nvSpPr>
        <p:spPr/>
        <p:txBody>
          <a:bodyPr/>
          <a:lstStyle/>
          <a:p>
            <a:r>
              <a:rPr lang="en-CA" dirty="0"/>
              <a:t>Machine Learning Pipelines: Deployment</a:t>
            </a:r>
          </a:p>
        </p:txBody>
      </p:sp>
      <p:grpSp>
        <p:nvGrpSpPr>
          <p:cNvPr id="12" name="Group 11">
            <a:extLst>
              <a:ext uri="{FF2B5EF4-FFF2-40B4-BE49-F238E27FC236}">
                <a16:creationId xmlns:a16="http://schemas.microsoft.com/office/drawing/2014/main" id="{724C23D1-23D6-A2AB-7BBF-A080E0C5E2A8}"/>
              </a:ext>
            </a:extLst>
          </p:cNvPr>
          <p:cNvGrpSpPr/>
          <p:nvPr/>
        </p:nvGrpSpPr>
        <p:grpSpPr>
          <a:xfrm>
            <a:off x="3148399" y="3563928"/>
            <a:ext cx="1157689" cy="1015663"/>
            <a:chOff x="3148399" y="3563928"/>
            <a:chExt cx="1157689" cy="1015663"/>
          </a:xfrm>
        </p:grpSpPr>
        <p:grpSp>
          <p:nvGrpSpPr>
            <p:cNvPr id="10" name="Group 9">
              <a:extLst>
                <a:ext uri="{FF2B5EF4-FFF2-40B4-BE49-F238E27FC236}">
                  <a16:creationId xmlns:a16="http://schemas.microsoft.com/office/drawing/2014/main" id="{C01DF619-8520-CD02-0B1E-50A4FC6DBC33}"/>
                </a:ext>
              </a:extLst>
            </p:cNvPr>
            <p:cNvGrpSpPr/>
            <p:nvPr/>
          </p:nvGrpSpPr>
          <p:grpSpPr>
            <a:xfrm>
              <a:off x="3148399" y="3563928"/>
              <a:ext cx="1157689" cy="646331"/>
              <a:chOff x="3148399" y="3429000"/>
              <a:chExt cx="1157689" cy="646331"/>
            </a:xfrm>
          </p:grpSpPr>
          <p:sp>
            <p:nvSpPr>
              <p:cNvPr id="7" name="TextBox 6">
                <a:extLst>
                  <a:ext uri="{FF2B5EF4-FFF2-40B4-BE49-F238E27FC236}">
                    <a16:creationId xmlns:a16="http://schemas.microsoft.com/office/drawing/2014/main" id="{4B3B591F-4D62-CF41-66B9-CE4457950282}"/>
                  </a:ext>
                </a:extLst>
              </p:cNvPr>
              <p:cNvSpPr txBox="1"/>
              <p:nvPr/>
            </p:nvSpPr>
            <p:spPr>
              <a:xfrm>
                <a:off x="3148399" y="3429000"/>
                <a:ext cx="1157689" cy="646331"/>
              </a:xfrm>
              <a:prstGeom prst="rect">
                <a:avLst/>
              </a:prstGeom>
              <a:noFill/>
            </p:spPr>
            <p:txBody>
              <a:bodyPr wrap="none" rtlCol="0">
                <a:spAutoFit/>
              </a:bodyPr>
              <a:lstStyle/>
              <a:p>
                <a:pPr algn="ctr"/>
                <a:r>
                  <a:rPr lang="en-US" dirty="0"/>
                  <a:t>Operating</a:t>
                </a:r>
              </a:p>
              <a:p>
                <a:pPr algn="ctr"/>
                <a:r>
                  <a:rPr lang="en-US" dirty="0"/>
                  <a:t>System</a:t>
                </a:r>
                <a:endParaRPr lang="en-CA" dirty="0"/>
              </a:p>
            </p:txBody>
          </p:sp>
          <p:sp>
            <p:nvSpPr>
              <p:cNvPr id="8" name="Rectangle 7">
                <a:extLst>
                  <a:ext uri="{FF2B5EF4-FFF2-40B4-BE49-F238E27FC236}">
                    <a16:creationId xmlns:a16="http://schemas.microsoft.com/office/drawing/2014/main" id="{A0F1BCA0-677A-16FF-6B4E-6F96D2A04301}"/>
                  </a:ext>
                </a:extLst>
              </p:cNvPr>
              <p:cNvSpPr/>
              <p:nvPr/>
            </p:nvSpPr>
            <p:spPr>
              <a:xfrm>
                <a:off x="3148399" y="3429000"/>
                <a:ext cx="1157689" cy="646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1" name="Group 10">
              <a:extLst>
                <a:ext uri="{FF2B5EF4-FFF2-40B4-BE49-F238E27FC236}">
                  <a16:creationId xmlns:a16="http://schemas.microsoft.com/office/drawing/2014/main" id="{43D5B1DF-C3F5-A921-09A2-EE6213AB4D3D}"/>
                </a:ext>
              </a:extLst>
            </p:cNvPr>
            <p:cNvGrpSpPr/>
            <p:nvPr/>
          </p:nvGrpSpPr>
          <p:grpSpPr>
            <a:xfrm>
              <a:off x="3148399" y="4210259"/>
              <a:ext cx="1157689" cy="369332"/>
              <a:chOff x="3148399" y="4210259"/>
              <a:chExt cx="1157689" cy="369332"/>
            </a:xfrm>
          </p:grpSpPr>
          <p:sp>
            <p:nvSpPr>
              <p:cNvPr id="6" name="TextBox 5">
                <a:extLst>
                  <a:ext uri="{FF2B5EF4-FFF2-40B4-BE49-F238E27FC236}">
                    <a16:creationId xmlns:a16="http://schemas.microsoft.com/office/drawing/2014/main" id="{D02B369E-C55E-B233-11F3-3FCB9D60EB1B}"/>
                  </a:ext>
                </a:extLst>
              </p:cNvPr>
              <p:cNvSpPr txBox="1"/>
              <p:nvPr/>
            </p:nvSpPr>
            <p:spPr>
              <a:xfrm>
                <a:off x="3165231" y="4210259"/>
                <a:ext cx="1124026" cy="369332"/>
              </a:xfrm>
              <a:prstGeom prst="rect">
                <a:avLst/>
              </a:prstGeom>
              <a:noFill/>
            </p:spPr>
            <p:txBody>
              <a:bodyPr wrap="none" rtlCol="0">
                <a:spAutoFit/>
              </a:bodyPr>
              <a:lstStyle/>
              <a:p>
                <a:r>
                  <a:rPr lang="en-US" dirty="0"/>
                  <a:t>Hardware</a:t>
                </a:r>
                <a:endParaRPr lang="en-CA" dirty="0"/>
              </a:p>
            </p:txBody>
          </p:sp>
          <p:sp>
            <p:nvSpPr>
              <p:cNvPr id="9" name="Rectangle 8">
                <a:extLst>
                  <a:ext uri="{FF2B5EF4-FFF2-40B4-BE49-F238E27FC236}">
                    <a16:creationId xmlns:a16="http://schemas.microsoft.com/office/drawing/2014/main" id="{8EFD58B0-0B65-233E-729A-7F201E796BF6}"/>
                  </a:ext>
                </a:extLst>
              </p:cNvPr>
              <p:cNvSpPr/>
              <p:nvPr/>
            </p:nvSpPr>
            <p:spPr>
              <a:xfrm>
                <a:off x="3148399" y="4210259"/>
                <a:ext cx="1157689" cy="369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13" name="Group 12">
            <a:extLst>
              <a:ext uri="{FF2B5EF4-FFF2-40B4-BE49-F238E27FC236}">
                <a16:creationId xmlns:a16="http://schemas.microsoft.com/office/drawing/2014/main" id="{814E4DCA-0610-D9DB-238B-4E6E9759D989}"/>
              </a:ext>
            </a:extLst>
          </p:cNvPr>
          <p:cNvGrpSpPr/>
          <p:nvPr/>
        </p:nvGrpSpPr>
        <p:grpSpPr>
          <a:xfrm>
            <a:off x="7547573" y="3563928"/>
            <a:ext cx="1157689" cy="1015663"/>
            <a:chOff x="3148399" y="3563928"/>
            <a:chExt cx="1157689" cy="1015663"/>
          </a:xfrm>
        </p:grpSpPr>
        <p:grpSp>
          <p:nvGrpSpPr>
            <p:cNvPr id="14" name="Group 13">
              <a:extLst>
                <a:ext uri="{FF2B5EF4-FFF2-40B4-BE49-F238E27FC236}">
                  <a16:creationId xmlns:a16="http://schemas.microsoft.com/office/drawing/2014/main" id="{845B7208-D8D5-72E0-590E-2EB91BC14433}"/>
                </a:ext>
              </a:extLst>
            </p:cNvPr>
            <p:cNvGrpSpPr/>
            <p:nvPr/>
          </p:nvGrpSpPr>
          <p:grpSpPr>
            <a:xfrm>
              <a:off x="3148399" y="3563928"/>
              <a:ext cx="1157689" cy="646331"/>
              <a:chOff x="3148399" y="3429000"/>
              <a:chExt cx="1157689" cy="646331"/>
            </a:xfrm>
          </p:grpSpPr>
          <p:sp>
            <p:nvSpPr>
              <p:cNvPr id="18" name="TextBox 17">
                <a:extLst>
                  <a:ext uri="{FF2B5EF4-FFF2-40B4-BE49-F238E27FC236}">
                    <a16:creationId xmlns:a16="http://schemas.microsoft.com/office/drawing/2014/main" id="{2AFB0B2B-AED8-1C58-62B9-D6CE2C87D38D}"/>
                  </a:ext>
                </a:extLst>
              </p:cNvPr>
              <p:cNvSpPr txBox="1"/>
              <p:nvPr/>
            </p:nvSpPr>
            <p:spPr>
              <a:xfrm>
                <a:off x="3148399" y="3429000"/>
                <a:ext cx="1157689" cy="646331"/>
              </a:xfrm>
              <a:prstGeom prst="rect">
                <a:avLst/>
              </a:prstGeom>
              <a:noFill/>
            </p:spPr>
            <p:txBody>
              <a:bodyPr wrap="none" rtlCol="0">
                <a:spAutoFit/>
              </a:bodyPr>
              <a:lstStyle/>
              <a:p>
                <a:pPr algn="ctr"/>
                <a:r>
                  <a:rPr lang="en-US" dirty="0"/>
                  <a:t>Operating</a:t>
                </a:r>
              </a:p>
              <a:p>
                <a:pPr algn="ctr"/>
                <a:r>
                  <a:rPr lang="en-US" dirty="0"/>
                  <a:t>System</a:t>
                </a:r>
                <a:endParaRPr lang="en-CA" dirty="0"/>
              </a:p>
            </p:txBody>
          </p:sp>
          <p:sp>
            <p:nvSpPr>
              <p:cNvPr id="19" name="Rectangle 18">
                <a:extLst>
                  <a:ext uri="{FF2B5EF4-FFF2-40B4-BE49-F238E27FC236}">
                    <a16:creationId xmlns:a16="http://schemas.microsoft.com/office/drawing/2014/main" id="{BC48FE8F-7E09-159B-60D5-39B2E29294E4}"/>
                  </a:ext>
                </a:extLst>
              </p:cNvPr>
              <p:cNvSpPr/>
              <p:nvPr/>
            </p:nvSpPr>
            <p:spPr>
              <a:xfrm>
                <a:off x="3148399" y="3429000"/>
                <a:ext cx="1157689" cy="646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15" name="Group 14">
              <a:extLst>
                <a:ext uri="{FF2B5EF4-FFF2-40B4-BE49-F238E27FC236}">
                  <a16:creationId xmlns:a16="http://schemas.microsoft.com/office/drawing/2014/main" id="{E4FB0373-D158-4A92-D0F7-42F350BF7796}"/>
                </a:ext>
              </a:extLst>
            </p:cNvPr>
            <p:cNvGrpSpPr/>
            <p:nvPr/>
          </p:nvGrpSpPr>
          <p:grpSpPr>
            <a:xfrm>
              <a:off x="3148399" y="4210259"/>
              <a:ext cx="1157689" cy="369332"/>
              <a:chOff x="3148399" y="4210259"/>
              <a:chExt cx="1157689" cy="369332"/>
            </a:xfrm>
          </p:grpSpPr>
          <p:sp>
            <p:nvSpPr>
              <p:cNvPr id="16" name="TextBox 15">
                <a:extLst>
                  <a:ext uri="{FF2B5EF4-FFF2-40B4-BE49-F238E27FC236}">
                    <a16:creationId xmlns:a16="http://schemas.microsoft.com/office/drawing/2014/main" id="{3145E6C8-184A-5879-6288-0F003F4F2B07}"/>
                  </a:ext>
                </a:extLst>
              </p:cNvPr>
              <p:cNvSpPr txBox="1"/>
              <p:nvPr/>
            </p:nvSpPr>
            <p:spPr>
              <a:xfrm>
                <a:off x="3165231" y="4210259"/>
                <a:ext cx="1124026" cy="369332"/>
              </a:xfrm>
              <a:prstGeom prst="rect">
                <a:avLst/>
              </a:prstGeom>
              <a:noFill/>
            </p:spPr>
            <p:txBody>
              <a:bodyPr wrap="none" rtlCol="0">
                <a:spAutoFit/>
              </a:bodyPr>
              <a:lstStyle/>
              <a:p>
                <a:r>
                  <a:rPr lang="en-US" dirty="0"/>
                  <a:t>Hardware</a:t>
                </a:r>
                <a:endParaRPr lang="en-CA" dirty="0"/>
              </a:p>
            </p:txBody>
          </p:sp>
          <p:sp>
            <p:nvSpPr>
              <p:cNvPr id="17" name="Rectangle 16">
                <a:extLst>
                  <a:ext uri="{FF2B5EF4-FFF2-40B4-BE49-F238E27FC236}">
                    <a16:creationId xmlns:a16="http://schemas.microsoft.com/office/drawing/2014/main" id="{3B1223E7-B34B-112D-32C3-9CA82600C7B1}"/>
                  </a:ext>
                </a:extLst>
              </p:cNvPr>
              <p:cNvSpPr/>
              <p:nvPr/>
            </p:nvSpPr>
            <p:spPr>
              <a:xfrm>
                <a:off x="3148399" y="4210259"/>
                <a:ext cx="1157689" cy="369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grpSp>
        <p:nvGrpSpPr>
          <p:cNvPr id="20" name="Group 19">
            <a:extLst>
              <a:ext uri="{FF2B5EF4-FFF2-40B4-BE49-F238E27FC236}">
                <a16:creationId xmlns:a16="http://schemas.microsoft.com/office/drawing/2014/main" id="{262A3491-C897-20C1-ED05-D779F0F0F57D}"/>
              </a:ext>
            </a:extLst>
          </p:cNvPr>
          <p:cNvGrpSpPr/>
          <p:nvPr/>
        </p:nvGrpSpPr>
        <p:grpSpPr>
          <a:xfrm>
            <a:off x="5347986" y="3563928"/>
            <a:ext cx="1157689" cy="1015663"/>
            <a:chOff x="3148399" y="3563928"/>
            <a:chExt cx="1157689" cy="1015663"/>
          </a:xfrm>
        </p:grpSpPr>
        <p:grpSp>
          <p:nvGrpSpPr>
            <p:cNvPr id="21" name="Group 20">
              <a:extLst>
                <a:ext uri="{FF2B5EF4-FFF2-40B4-BE49-F238E27FC236}">
                  <a16:creationId xmlns:a16="http://schemas.microsoft.com/office/drawing/2014/main" id="{CFC3024C-746D-F3C3-5A31-2440BD5CCA1F}"/>
                </a:ext>
              </a:extLst>
            </p:cNvPr>
            <p:cNvGrpSpPr/>
            <p:nvPr/>
          </p:nvGrpSpPr>
          <p:grpSpPr>
            <a:xfrm>
              <a:off x="3148399" y="3563928"/>
              <a:ext cx="1157689" cy="646331"/>
              <a:chOff x="3148399" y="3429000"/>
              <a:chExt cx="1157689" cy="646331"/>
            </a:xfrm>
          </p:grpSpPr>
          <p:sp>
            <p:nvSpPr>
              <p:cNvPr id="25" name="TextBox 24">
                <a:extLst>
                  <a:ext uri="{FF2B5EF4-FFF2-40B4-BE49-F238E27FC236}">
                    <a16:creationId xmlns:a16="http://schemas.microsoft.com/office/drawing/2014/main" id="{4CF5C874-5DCB-7935-E9C4-47C45F3D3ED4}"/>
                  </a:ext>
                </a:extLst>
              </p:cNvPr>
              <p:cNvSpPr txBox="1"/>
              <p:nvPr/>
            </p:nvSpPr>
            <p:spPr>
              <a:xfrm>
                <a:off x="3148399" y="3429000"/>
                <a:ext cx="1157689" cy="646331"/>
              </a:xfrm>
              <a:prstGeom prst="rect">
                <a:avLst/>
              </a:prstGeom>
              <a:noFill/>
            </p:spPr>
            <p:txBody>
              <a:bodyPr wrap="none" rtlCol="0">
                <a:spAutoFit/>
              </a:bodyPr>
              <a:lstStyle/>
              <a:p>
                <a:pPr algn="ctr"/>
                <a:r>
                  <a:rPr lang="en-US" dirty="0"/>
                  <a:t>Operating</a:t>
                </a:r>
              </a:p>
              <a:p>
                <a:pPr algn="ctr"/>
                <a:r>
                  <a:rPr lang="en-US" dirty="0"/>
                  <a:t>System</a:t>
                </a:r>
                <a:endParaRPr lang="en-CA" dirty="0"/>
              </a:p>
            </p:txBody>
          </p:sp>
          <p:sp>
            <p:nvSpPr>
              <p:cNvPr id="26" name="Rectangle 25">
                <a:extLst>
                  <a:ext uri="{FF2B5EF4-FFF2-40B4-BE49-F238E27FC236}">
                    <a16:creationId xmlns:a16="http://schemas.microsoft.com/office/drawing/2014/main" id="{B2961560-5F5E-600E-70B8-4F0C5F8811B7}"/>
                  </a:ext>
                </a:extLst>
              </p:cNvPr>
              <p:cNvSpPr/>
              <p:nvPr/>
            </p:nvSpPr>
            <p:spPr>
              <a:xfrm>
                <a:off x="3148399" y="3429000"/>
                <a:ext cx="1157689" cy="646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22" name="Group 21">
              <a:extLst>
                <a:ext uri="{FF2B5EF4-FFF2-40B4-BE49-F238E27FC236}">
                  <a16:creationId xmlns:a16="http://schemas.microsoft.com/office/drawing/2014/main" id="{5BC802ED-B2CD-38C8-E912-24B1B4B06C0A}"/>
                </a:ext>
              </a:extLst>
            </p:cNvPr>
            <p:cNvGrpSpPr/>
            <p:nvPr/>
          </p:nvGrpSpPr>
          <p:grpSpPr>
            <a:xfrm>
              <a:off x="3148399" y="4210259"/>
              <a:ext cx="1157689" cy="369332"/>
              <a:chOff x="3148399" y="4210259"/>
              <a:chExt cx="1157689" cy="369332"/>
            </a:xfrm>
          </p:grpSpPr>
          <p:sp>
            <p:nvSpPr>
              <p:cNvPr id="23" name="TextBox 22">
                <a:extLst>
                  <a:ext uri="{FF2B5EF4-FFF2-40B4-BE49-F238E27FC236}">
                    <a16:creationId xmlns:a16="http://schemas.microsoft.com/office/drawing/2014/main" id="{C3E48D78-77BF-7778-66D1-CEE6FDE98B3C}"/>
                  </a:ext>
                </a:extLst>
              </p:cNvPr>
              <p:cNvSpPr txBox="1"/>
              <p:nvPr/>
            </p:nvSpPr>
            <p:spPr>
              <a:xfrm>
                <a:off x="3165231" y="4210259"/>
                <a:ext cx="1124026" cy="369332"/>
              </a:xfrm>
              <a:prstGeom prst="rect">
                <a:avLst/>
              </a:prstGeom>
              <a:noFill/>
            </p:spPr>
            <p:txBody>
              <a:bodyPr wrap="none" rtlCol="0">
                <a:spAutoFit/>
              </a:bodyPr>
              <a:lstStyle/>
              <a:p>
                <a:r>
                  <a:rPr lang="en-US" dirty="0"/>
                  <a:t>Hardware</a:t>
                </a:r>
                <a:endParaRPr lang="en-CA" dirty="0"/>
              </a:p>
            </p:txBody>
          </p:sp>
          <p:sp>
            <p:nvSpPr>
              <p:cNvPr id="24" name="Rectangle 23">
                <a:extLst>
                  <a:ext uri="{FF2B5EF4-FFF2-40B4-BE49-F238E27FC236}">
                    <a16:creationId xmlns:a16="http://schemas.microsoft.com/office/drawing/2014/main" id="{AC9FC762-552D-5632-8BB4-32AB0BE5B5E9}"/>
                  </a:ext>
                </a:extLst>
              </p:cNvPr>
              <p:cNvSpPr/>
              <p:nvPr/>
            </p:nvSpPr>
            <p:spPr>
              <a:xfrm>
                <a:off x="3148399" y="4210259"/>
                <a:ext cx="1157689" cy="36933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grpSp>
      <p:sp>
        <p:nvSpPr>
          <p:cNvPr id="27" name="TextBox 26">
            <a:extLst>
              <a:ext uri="{FF2B5EF4-FFF2-40B4-BE49-F238E27FC236}">
                <a16:creationId xmlns:a16="http://schemas.microsoft.com/office/drawing/2014/main" id="{52DBC759-A305-2DDD-EE4A-12D4E38B756F}"/>
              </a:ext>
            </a:extLst>
          </p:cNvPr>
          <p:cNvSpPr txBox="1"/>
          <p:nvPr/>
        </p:nvSpPr>
        <p:spPr>
          <a:xfrm>
            <a:off x="3440145" y="3169808"/>
            <a:ext cx="574196" cy="369332"/>
          </a:xfrm>
          <a:prstGeom prst="rect">
            <a:avLst/>
          </a:prstGeom>
          <a:noFill/>
        </p:spPr>
        <p:txBody>
          <a:bodyPr wrap="none" rtlCol="0">
            <a:spAutoFit/>
          </a:bodyPr>
          <a:lstStyle/>
          <a:p>
            <a:r>
              <a:rPr lang="en-US" dirty="0"/>
              <a:t>App</a:t>
            </a:r>
            <a:endParaRPr lang="en-CA" dirty="0"/>
          </a:p>
        </p:txBody>
      </p:sp>
      <p:sp>
        <p:nvSpPr>
          <p:cNvPr id="28" name="TextBox 27">
            <a:extLst>
              <a:ext uri="{FF2B5EF4-FFF2-40B4-BE49-F238E27FC236}">
                <a16:creationId xmlns:a16="http://schemas.microsoft.com/office/drawing/2014/main" id="{B48CC0BF-616D-DD74-6633-1FC359452223}"/>
              </a:ext>
            </a:extLst>
          </p:cNvPr>
          <p:cNvSpPr txBox="1"/>
          <p:nvPr/>
        </p:nvSpPr>
        <p:spPr>
          <a:xfrm>
            <a:off x="5425731" y="2871430"/>
            <a:ext cx="1002197" cy="646331"/>
          </a:xfrm>
          <a:prstGeom prst="rect">
            <a:avLst/>
          </a:prstGeom>
          <a:noFill/>
        </p:spPr>
        <p:txBody>
          <a:bodyPr wrap="none" rtlCol="0">
            <a:spAutoFit/>
          </a:bodyPr>
          <a:lstStyle/>
          <a:p>
            <a:pPr algn="ctr"/>
            <a:r>
              <a:rPr lang="en-US" dirty="0"/>
              <a:t>Virtual</a:t>
            </a:r>
          </a:p>
          <a:p>
            <a:pPr algn="ctr"/>
            <a:r>
              <a:rPr lang="en-US" dirty="0"/>
              <a:t>Machine</a:t>
            </a:r>
            <a:endParaRPr lang="en-CA" dirty="0"/>
          </a:p>
        </p:txBody>
      </p:sp>
      <p:sp>
        <p:nvSpPr>
          <p:cNvPr id="29" name="Rectangle 28">
            <a:extLst>
              <a:ext uri="{FF2B5EF4-FFF2-40B4-BE49-F238E27FC236}">
                <a16:creationId xmlns:a16="http://schemas.microsoft.com/office/drawing/2014/main" id="{94B5DCFD-BEEC-C952-5A50-0627773CB262}"/>
              </a:ext>
            </a:extLst>
          </p:cNvPr>
          <p:cNvSpPr/>
          <p:nvPr/>
        </p:nvSpPr>
        <p:spPr>
          <a:xfrm>
            <a:off x="5347986" y="2871430"/>
            <a:ext cx="1157689" cy="692498"/>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Rectangle 29">
            <a:extLst>
              <a:ext uri="{FF2B5EF4-FFF2-40B4-BE49-F238E27FC236}">
                <a16:creationId xmlns:a16="http://schemas.microsoft.com/office/drawing/2014/main" id="{904B00D0-302C-4F91-C26C-6AE9D6ED4561}"/>
              </a:ext>
            </a:extLst>
          </p:cNvPr>
          <p:cNvSpPr/>
          <p:nvPr/>
        </p:nvSpPr>
        <p:spPr>
          <a:xfrm>
            <a:off x="3148399" y="3169808"/>
            <a:ext cx="1157689" cy="39412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1" name="TextBox 30">
            <a:extLst>
              <a:ext uri="{FF2B5EF4-FFF2-40B4-BE49-F238E27FC236}">
                <a16:creationId xmlns:a16="http://schemas.microsoft.com/office/drawing/2014/main" id="{476567B0-3163-C55A-9461-251B415545AA}"/>
              </a:ext>
            </a:extLst>
          </p:cNvPr>
          <p:cNvSpPr txBox="1"/>
          <p:nvPr/>
        </p:nvSpPr>
        <p:spPr>
          <a:xfrm>
            <a:off x="5635084" y="2470248"/>
            <a:ext cx="574196" cy="369332"/>
          </a:xfrm>
          <a:prstGeom prst="rect">
            <a:avLst/>
          </a:prstGeom>
          <a:noFill/>
        </p:spPr>
        <p:txBody>
          <a:bodyPr wrap="none" rtlCol="0">
            <a:spAutoFit/>
          </a:bodyPr>
          <a:lstStyle/>
          <a:p>
            <a:r>
              <a:rPr lang="en-US" dirty="0"/>
              <a:t>App</a:t>
            </a:r>
            <a:endParaRPr lang="en-CA" dirty="0"/>
          </a:p>
        </p:txBody>
      </p:sp>
      <p:sp>
        <p:nvSpPr>
          <p:cNvPr id="32" name="Rectangle 31">
            <a:extLst>
              <a:ext uri="{FF2B5EF4-FFF2-40B4-BE49-F238E27FC236}">
                <a16:creationId xmlns:a16="http://schemas.microsoft.com/office/drawing/2014/main" id="{950E47D4-2039-22BF-D65C-DDDA30D94962}"/>
              </a:ext>
            </a:extLst>
          </p:cNvPr>
          <p:cNvSpPr/>
          <p:nvPr/>
        </p:nvSpPr>
        <p:spPr>
          <a:xfrm>
            <a:off x="5347986" y="2470248"/>
            <a:ext cx="1157689" cy="40118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3" name="Group 2">
            <a:extLst>
              <a:ext uri="{FF2B5EF4-FFF2-40B4-BE49-F238E27FC236}">
                <a16:creationId xmlns:a16="http://schemas.microsoft.com/office/drawing/2014/main" id="{D6B7EAE4-AC8F-51F3-EB44-B8EB854125A1}"/>
              </a:ext>
            </a:extLst>
          </p:cNvPr>
          <p:cNvGrpSpPr/>
          <p:nvPr/>
        </p:nvGrpSpPr>
        <p:grpSpPr>
          <a:xfrm>
            <a:off x="7547573" y="2234084"/>
            <a:ext cx="1157689" cy="671119"/>
            <a:chOff x="7547573" y="2892809"/>
            <a:chExt cx="1157689" cy="671119"/>
          </a:xfrm>
        </p:grpSpPr>
        <p:sp>
          <p:nvSpPr>
            <p:cNvPr id="33" name="TextBox 32">
              <a:extLst>
                <a:ext uri="{FF2B5EF4-FFF2-40B4-BE49-F238E27FC236}">
                  <a16:creationId xmlns:a16="http://schemas.microsoft.com/office/drawing/2014/main" id="{3E101961-4763-A751-B973-9F8331363AC3}"/>
                </a:ext>
              </a:extLst>
            </p:cNvPr>
            <p:cNvSpPr txBox="1"/>
            <p:nvPr/>
          </p:nvSpPr>
          <p:spPr>
            <a:xfrm>
              <a:off x="7564405" y="2892809"/>
              <a:ext cx="1127232" cy="646331"/>
            </a:xfrm>
            <a:prstGeom prst="rect">
              <a:avLst/>
            </a:prstGeom>
            <a:noFill/>
          </p:spPr>
          <p:txBody>
            <a:bodyPr wrap="none" rtlCol="0">
              <a:spAutoFit/>
            </a:bodyPr>
            <a:lstStyle/>
            <a:p>
              <a:pPr algn="ctr"/>
              <a:r>
                <a:rPr lang="en-US" dirty="0"/>
                <a:t>App &amp;</a:t>
              </a:r>
            </a:p>
            <a:p>
              <a:pPr algn="ctr"/>
              <a:r>
                <a:rPr lang="en-US" dirty="0"/>
                <a:t>Container</a:t>
              </a:r>
              <a:endParaRPr lang="en-CA" dirty="0"/>
            </a:p>
          </p:txBody>
        </p:sp>
        <p:sp>
          <p:nvSpPr>
            <p:cNvPr id="34" name="Rectangle 33">
              <a:extLst>
                <a:ext uri="{FF2B5EF4-FFF2-40B4-BE49-F238E27FC236}">
                  <a16:creationId xmlns:a16="http://schemas.microsoft.com/office/drawing/2014/main" id="{F58CD3C8-4F88-CA24-420E-F813294311E6}"/>
                </a:ext>
              </a:extLst>
            </p:cNvPr>
            <p:cNvSpPr/>
            <p:nvPr/>
          </p:nvSpPr>
          <p:spPr>
            <a:xfrm>
              <a:off x="7547573" y="2892809"/>
              <a:ext cx="1157689" cy="671119"/>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grpSp>
      <p:sp>
        <p:nvSpPr>
          <p:cNvPr id="4" name="TextBox 3">
            <a:extLst>
              <a:ext uri="{FF2B5EF4-FFF2-40B4-BE49-F238E27FC236}">
                <a16:creationId xmlns:a16="http://schemas.microsoft.com/office/drawing/2014/main" id="{2927AACD-EBBC-BB32-A3CA-977799B7501E}"/>
              </a:ext>
            </a:extLst>
          </p:cNvPr>
          <p:cNvSpPr txBox="1"/>
          <p:nvPr/>
        </p:nvSpPr>
        <p:spPr>
          <a:xfrm>
            <a:off x="7561199" y="2914303"/>
            <a:ext cx="1127232" cy="646331"/>
          </a:xfrm>
          <a:prstGeom prst="rect">
            <a:avLst/>
          </a:prstGeom>
          <a:noFill/>
        </p:spPr>
        <p:txBody>
          <a:bodyPr wrap="none" rtlCol="0">
            <a:spAutoFit/>
          </a:bodyPr>
          <a:lstStyle/>
          <a:p>
            <a:pPr algn="ctr"/>
            <a:r>
              <a:rPr lang="en-US" dirty="0"/>
              <a:t>Container</a:t>
            </a:r>
          </a:p>
          <a:p>
            <a:pPr algn="ctr"/>
            <a:r>
              <a:rPr lang="en-US" dirty="0"/>
              <a:t>Runtime</a:t>
            </a:r>
            <a:endParaRPr lang="en-CA" dirty="0"/>
          </a:p>
        </p:txBody>
      </p:sp>
      <p:sp>
        <p:nvSpPr>
          <p:cNvPr id="5" name="Rectangle 4">
            <a:extLst>
              <a:ext uri="{FF2B5EF4-FFF2-40B4-BE49-F238E27FC236}">
                <a16:creationId xmlns:a16="http://schemas.microsoft.com/office/drawing/2014/main" id="{28535BC4-5342-E3D1-2119-279AAC98A25F}"/>
              </a:ext>
            </a:extLst>
          </p:cNvPr>
          <p:cNvSpPr/>
          <p:nvPr/>
        </p:nvSpPr>
        <p:spPr>
          <a:xfrm>
            <a:off x="7547573" y="2917597"/>
            <a:ext cx="1157689" cy="64633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909100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6710-DCC0-2659-851B-B4CA5CECC3EC}"/>
              </a:ext>
            </a:extLst>
          </p:cNvPr>
          <p:cNvSpPr>
            <a:spLocks noGrp="1"/>
          </p:cNvSpPr>
          <p:nvPr>
            <p:ph type="title"/>
          </p:nvPr>
        </p:nvSpPr>
        <p:spPr/>
        <p:txBody>
          <a:bodyPr/>
          <a:lstStyle/>
          <a:p>
            <a:r>
              <a:rPr lang="en-US" dirty="0"/>
              <a:t>SE4AI: SE Body of Knowledge</a:t>
            </a:r>
            <a:endParaRPr lang="en-CA" dirty="0"/>
          </a:p>
        </p:txBody>
      </p:sp>
      <p:sp>
        <p:nvSpPr>
          <p:cNvPr id="3" name="Content Placeholder 2">
            <a:extLst>
              <a:ext uri="{FF2B5EF4-FFF2-40B4-BE49-F238E27FC236}">
                <a16:creationId xmlns:a16="http://schemas.microsoft.com/office/drawing/2014/main" id="{C4416E6D-68D4-E480-3662-8B3E5262C8C0}"/>
              </a:ext>
            </a:extLst>
          </p:cNvPr>
          <p:cNvSpPr>
            <a:spLocks noGrp="1"/>
          </p:cNvSpPr>
          <p:nvPr>
            <p:ph idx="1"/>
          </p:nvPr>
        </p:nvSpPr>
        <p:spPr>
          <a:xfrm>
            <a:off x="1333585" y="2275113"/>
            <a:ext cx="10613905" cy="3643366"/>
          </a:xfrm>
        </p:spPr>
        <p:txBody>
          <a:bodyPr numCol="2">
            <a:normAutofit fontScale="85000" lnSpcReduction="10000"/>
          </a:bodyPr>
          <a:lstStyle/>
          <a:p>
            <a:pPr marL="457200" indent="-457200">
              <a:buFont typeface="+mj-lt"/>
              <a:buAutoNum type="arabicPeriod"/>
            </a:pPr>
            <a:r>
              <a:rPr lang="en-US" dirty="0"/>
              <a:t>Software Requirements</a:t>
            </a:r>
          </a:p>
          <a:p>
            <a:pPr marL="457200" indent="-457200">
              <a:buFont typeface="+mj-lt"/>
              <a:buAutoNum type="arabicPeriod"/>
            </a:pPr>
            <a:r>
              <a:rPr lang="en-US" dirty="0"/>
              <a:t>Software Design</a:t>
            </a:r>
          </a:p>
          <a:p>
            <a:pPr marL="457200" indent="-457200">
              <a:buFont typeface="+mj-lt"/>
              <a:buAutoNum type="arabicPeriod"/>
            </a:pPr>
            <a:r>
              <a:rPr lang="en-US" dirty="0"/>
              <a:t>Software Construction</a:t>
            </a:r>
          </a:p>
          <a:p>
            <a:pPr marL="457200" indent="-457200">
              <a:buFont typeface="+mj-lt"/>
              <a:buAutoNum type="arabicPeriod"/>
            </a:pPr>
            <a:r>
              <a:rPr lang="en-US" dirty="0"/>
              <a:t>Software Testing</a:t>
            </a:r>
          </a:p>
          <a:p>
            <a:pPr marL="457200" indent="-457200">
              <a:buFont typeface="+mj-lt"/>
              <a:buAutoNum type="arabicPeriod"/>
            </a:pPr>
            <a:r>
              <a:rPr lang="en-US" dirty="0"/>
              <a:t>Software Maintenance</a:t>
            </a:r>
          </a:p>
          <a:p>
            <a:pPr marL="457200" indent="-457200">
              <a:buFont typeface="+mj-lt"/>
              <a:buAutoNum type="arabicPeriod"/>
            </a:pPr>
            <a:r>
              <a:rPr lang="en-US" dirty="0"/>
              <a:t>Software Configuration Management</a:t>
            </a:r>
          </a:p>
          <a:p>
            <a:pPr marL="457200" indent="-457200">
              <a:buFont typeface="+mj-lt"/>
              <a:buAutoNum type="arabicPeriod"/>
            </a:pPr>
            <a:r>
              <a:rPr lang="en-US" dirty="0"/>
              <a:t>Software Engineering Management</a:t>
            </a:r>
          </a:p>
          <a:p>
            <a:pPr marL="457200" indent="-457200">
              <a:buFont typeface="+mj-lt"/>
              <a:buAutoNum type="arabicPeriod"/>
            </a:pPr>
            <a:r>
              <a:rPr lang="en-CA" sz="2400" dirty="0"/>
              <a:t>Software Engineering Process</a:t>
            </a:r>
          </a:p>
          <a:p>
            <a:pPr marL="457200" indent="-457200">
              <a:buFont typeface="+mj-lt"/>
              <a:buAutoNum type="arabicPeriod"/>
            </a:pPr>
            <a:r>
              <a:rPr lang="en-US" sz="2400" dirty="0"/>
              <a:t>Software Engineering Models and Methods</a:t>
            </a:r>
          </a:p>
          <a:p>
            <a:pPr marL="457200" indent="-457200">
              <a:buFont typeface="+mj-lt"/>
              <a:buAutoNum type="arabicPeriod"/>
            </a:pPr>
            <a:r>
              <a:rPr lang="en-CA" sz="2400" dirty="0"/>
              <a:t>Software Quality</a:t>
            </a:r>
          </a:p>
          <a:p>
            <a:pPr marL="457200" indent="-457200">
              <a:buFont typeface="+mj-lt"/>
              <a:buAutoNum type="arabicPeriod"/>
            </a:pPr>
            <a:r>
              <a:rPr lang="en-CA" sz="2400" dirty="0"/>
              <a:t>Software Engineering Professional Practice</a:t>
            </a:r>
          </a:p>
          <a:p>
            <a:pPr marL="457200" indent="-457200">
              <a:buFont typeface="+mj-lt"/>
              <a:buAutoNum type="arabicPeriod"/>
            </a:pPr>
            <a:r>
              <a:rPr lang="en-CA" sz="2400" dirty="0"/>
              <a:t>Software Engineering Economics</a:t>
            </a:r>
          </a:p>
          <a:p>
            <a:pPr marL="457200" indent="-457200">
              <a:buFont typeface="+mj-lt"/>
              <a:buAutoNum type="arabicPeriod"/>
            </a:pPr>
            <a:r>
              <a:rPr lang="en-CA" sz="2400" dirty="0"/>
              <a:t>Computing Foundations</a:t>
            </a:r>
          </a:p>
          <a:p>
            <a:pPr marL="457200" indent="-457200">
              <a:buFont typeface="+mj-lt"/>
              <a:buAutoNum type="arabicPeriod"/>
            </a:pPr>
            <a:r>
              <a:rPr lang="en-CA" sz="2400" dirty="0"/>
              <a:t>Mathematical Foundations</a:t>
            </a:r>
          </a:p>
          <a:p>
            <a:pPr marL="457200" indent="-457200">
              <a:buFont typeface="+mj-lt"/>
              <a:buAutoNum type="arabicPeriod"/>
            </a:pPr>
            <a:r>
              <a:rPr lang="en-CA" sz="2400" dirty="0"/>
              <a:t>Engineering Foundations</a:t>
            </a:r>
            <a:endParaRPr lang="en-US" dirty="0"/>
          </a:p>
          <a:p>
            <a:pPr marL="0" indent="0">
              <a:buNone/>
            </a:pPr>
            <a:endParaRPr lang="en-US" dirty="0"/>
          </a:p>
        </p:txBody>
      </p:sp>
    </p:spTree>
    <p:extLst>
      <p:ext uri="{BB962C8B-B14F-4D97-AF65-F5344CB8AC3E}">
        <p14:creationId xmlns:p14="http://schemas.microsoft.com/office/powerpoint/2010/main" val="6959324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26710-DCC0-2659-851B-B4CA5CECC3EC}"/>
              </a:ext>
            </a:extLst>
          </p:cNvPr>
          <p:cNvSpPr>
            <a:spLocks noGrp="1"/>
          </p:cNvSpPr>
          <p:nvPr>
            <p:ph type="title"/>
          </p:nvPr>
        </p:nvSpPr>
        <p:spPr/>
        <p:txBody>
          <a:bodyPr/>
          <a:lstStyle/>
          <a:p>
            <a:r>
              <a:rPr lang="en-US" dirty="0"/>
              <a:t>SE4AI: SE Body of Knowledge</a:t>
            </a:r>
            <a:endParaRPr lang="en-CA" dirty="0"/>
          </a:p>
        </p:txBody>
      </p:sp>
      <p:sp>
        <p:nvSpPr>
          <p:cNvPr id="3" name="Content Placeholder 2">
            <a:extLst>
              <a:ext uri="{FF2B5EF4-FFF2-40B4-BE49-F238E27FC236}">
                <a16:creationId xmlns:a16="http://schemas.microsoft.com/office/drawing/2014/main" id="{C4416E6D-68D4-E480-3662-8B3E5262C8C0}"/>
              </a:ext>
            </a:extLst>
          </p:cNvPr>
          <p:cNvSpPr>
            <a:spLocks noGrp="1"/>
          </p:cNvSpPr>
          <p:nvPr>
            <p:ph idx="1"/>
          </p:nvPr>
        </p:nvSpPr>
        <p:spPr>
          <a:xfrm>
            <a:off x="1333585" y="2275113"/>
            <a:ext cx="10613905" cy="3643366"/>
          </a:xfrm>
        </p:spPr>
        <p:txBody>
          <a:bodyPr numCol="2">
            <a:normAutofit fontScale="85000" lnSpcReduction="10000"/>
          </a:bodyPr>
          <a:lstStyle/>
          <a:p>
            <a:pPr marL="457200" indent="-457200">
              <a:buFont typeface="+mj-lt"/>
              <a:buAutoNum type="arabicPeriod"/>
            </a:pPr>
            <a:r>
              <a:rPr lang="en-US" dirty="0"/>
              <a:t>Software Requirements</a:t>
            </a:r>
          </a:p>
          <a:p>
            <a:pPr marL="457200" indent="-457200">
              <a:buFont typeface="+mj-lt"/>
              <a:buAutoNum type="arabicPeriod"/>
            </a:pPr>
            <a:r>
              <a:rPr lang="en-US" dirty="0"/>
              <a:t>Software Design</a:t>
            </a:r>
          </a:p>
          <a:p>
            <a:pPr marL="457200" indent="-457200">
              <a:buFont typeface="+mj-lt"/>
              <a:buAutoNum type="arabicPeriod"/>
            </a:pPr>
            <a:r>
              <a:rPr lang="en-US" dirty="0"/>
              <a:t>Software Construction</a:t>
            </a:r>
          </a:p>
          <a:p>
            <a:pPr marL="457200" indent="-457200">
              <a:buFont typeface="+mj-lt"/>
              <a:buAutoNum type="arabicPeriod"/>
            </a:pPr>
            <a:r>
              <a:rPr lang="en-US" dirty="0"/>
              <a:t>Software Testing</a:t>
            </a:r>
          </a:p>
          <a:p>
            <a:pPr marL="457200" indent="-457200">
              <a:buFont typeface="+mj-lt"/>
              <a:buAutoNum type="arabicPeriod"/>
            </a:pPr>
            <a:r>
              <a:rPr lang="en-US" dirty="0"/>
              <a:t>Software Maintenance</a:t>
            </a:r>
          </a:p>
          <a:p>
            <a:pPr marL="457200" indent="-457200">
              <a:buFont typeface="+mj-lt"/>
              <a:buAutoNum type="arabicPeriod"/>
            </a:pPr>
            <a:r>
              <a:rPr lang="en-US" dirty="0"/>
              <a:t>Software Configuration Management</a:t>
            </a:r>
          </a:p>
          <a:p>
            <a:pPr marL="457200" indent="-457200">
              <a:buFont typeface="+mj-lt"/>
              <a:buAutoNum type="arabicPeriod"/>
            </a:pPr>
            <a:r>
              <a:rPr lang="en-US" dirty="0"/>
              <a:t>Software Engineering Management</a:t>
            </a:r>
          </a:p>
          <a:p>
            <a:pPr marL="457200" indent="-457200">
              <a:buFont typeface="+mj-lt"/>
              <a:buAutoNum type="arabicPeriod"/>
            </a:pPr>
            <a:r>
              <a:rPr lang="en-CA" sz="2400" dirty="0"/>
              <a:t>Software Engineering Process</a:t>
            </a:r>
          </a:p>
          <a:p>
            <a:pPr marL="457200" indent="-457200">
              <a:buFont typeface="+mj-lt"/>
              <a:buAutoNum type="arabicPeriod"/>
            </a:pPr>
            <a:r>
              <a:rPr lang="en-US" sz="2400" dirty="0"/>
              <a:t>Software Engineering Models and Methods</a:t>
            </a:r>
          </a:p>
          <a:p>
            <a:pPr marL="457200" indent="-457200">
              <a:buFont typeface="+mj-lt"/>
              <a:buAutoNum type="arabicPeriod"/>
            </a:pPr>
            <a:r>
              <a:rPr lang="en-CA" sz="2400" dirty="0"/>
              <a:t>Software Quality</a:t>
            </a:r>
          </a:p>
          <a:p>
            <a:pPr marL="457200" indent="-457200">
              <a:buFont typeface="+mj-lt"/>
              <a:buAutoNum type="arabicPeriod"/>
            </a:pPr>
            <a:r>
              <a:rPr lang="en-CA" sz="2400" dirty="0"/>
              <a:t>Software Engineering Professional Practice</a:t>
            </a:r>
          </a:p>
          <a:p>
            <a:pPr marL="457200" indent="-457200">
              <a:buFont typeface="+mj-lt"/>
              <a:buAutoNum type="arabicPeriod"/>
            </a:pPr>
            <a:r>
              <a:rPr lang="en-CA" sz="2400" dirty="0"/>
              <a:t>Software Engineering Economics</a:t>
            </a:r>
          </a:p>
          <a:p>
            <a:pPr marL="457200" indent="-457200">
              <a:buFont typeface="+mj-lt"/>
              <a:buAutoNum type="arabicPeriod"/>
            </a:pPr>
            <a:r>
              <a:rPr lang="en-CA" sz="2400" dirty="0"/>
              <a:t>Computing Foundations</a:t>
            </a:r>
          </a:p>
          <a:p>
            <a:pPr marL="457200" indent="-457200">
              <a:buFont typeface="+mj-lt"/>
              <a:buAutoNum type="arabicPeriod"/>
            </a:pPr>
            <a:r>
              <a:rPr lang="en-CA" sz="2400" dirty="0"/>
              <a:t>Mathematical Foundations</a:t>
            </a:r>
          </a:p>
          <a:p>
            <a:pPr marL="457200" indent="-457200">
              <a:buFont typeface="+mj-lt"/>
              <a:buAutoNum type="arabicPeriod"/>
            </a:pPr>
            <a:r>
              <a:rPr lang="en-CA" sz="2400" dirty="0"/>
              <a:t>Engineering Foundations</a:t>
            </a:r>
            <a:endParaRPr lang="en-US" dirty="0"/>
          </a:p>
          <a:p>
            <a:pPr marL="0" indent="0">
              <a:buNone/>
            </a:pPr>
            <a:endParaRPr lang="en-US" dirty="0"/>
          </a:p>
        </p:txBody>
      </p:sp>
      <p:sp>
        <p:nvSpPr>
          <p:cNvPr id="4" name="TextBox 3">
            <a:extLst>
              <a:ext uri="{FF2B5EF4-FFF2-40B4-BE49-F238E27FC236}">
                <a16:creationId xmlns:a16="http://schemas.microsoft.com/office/drawing/2014/main" id="{C69A0956-3411-8D4A-EC59-F98DFC05FF33}"/>
              </a:ext>
            </a:extLst>
          </p:cNvPr>
          <p:cNvSpPr txBox="1"/>
          <p:nvPr/>
        </p:nvSpPr>
        <p:spPr>
          <a:xfrm>
            <a:off x="4466226" y="6172200"/>
            <a:ext cx="3259547" cy="369332"/>
          </a:xfrm>
          <a:prstGeom prst="rect">
            <a:avLst/>
          </a:prstGeom>
          <a:noFill/>
        </p:spPr>
        <p:txBody>
          <a:bodyPr wrap="none" rtlCol="0">
            <a:spAutoFit/>
          </a:bodyPr>
          <a:lstStyle/>
          <a:p>
            <a:r>
              <a:rPr lang="pt-BR" dirty="0"/>
              <a:t>ACM TOSEM, v. 31 no. 2, art. 37e</a:t>
            </a:r>
            <a:endParaRPr lang="en-CA" dirty="0"/>
          </a:p>
        </p:txBody>
      </p:sp>
    </p:spTree>
    <p:extLst>
      <p:ext uri="{BB962C8B-B14F-4D97-AF65-F5344CB8AC3E}">
        <p14:creationId xmlns:p14="http://schemas.microsoft.com/office/powerpoint/2010/main" val="4058809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4EAC7-F916-A0AD-9D17-E8F81347C8FA}"/>
              </a:ext>
            </a:extLst>
          </p:cNvPr>
          <p:cNvSpPr>
            <a:spLocks noGrp="1"/>
          </p:cNvSpPr>
          <p:nvPr>
            <p:ph type="title"/>
          </p:nvPr>
        </p:nvSpPr>
        <p:spPr/>
        <p:txBody>
          <a:bodyPr/>
          <a:lstStyle/>
          <a:p>
            <a:r>
              <a:rPr lang="en-US" dirty="0"/>
              <a:t>Intelligent Systems Engineering</a:t>
            </a:r>
            <a:endParaRPr lang="en-CA" dirty="0"/>
          </a:p>
        </p:txBody>
      </p:sp>
      <p:sp>
        <p:nvSpPr>
          <p:cNvPr id="3" name="Content Placeholder 2">
            <a:extLst>
              <a:ext uri="{FF2B5EF4-FFF2-40B4-BE49-F238E27FC236}">
                <a16:creationId xmlns:a16="http://schemas.microsoft.com/office/drawing/2014/main" id="{816D8516-6953-F649-6CA9-F0AC01E39253}"/>
              </a:ext>
            </a:extLst>
          </p:cNvPr>
          <p:cNvSpPr>
            <a:spLocks noGrp="1"/>
          </p:cNvSpPr>
          <p:nvPr>
            <p:ph idx="1"/>
          </p:nvPr>
        </p:nvSpPr>
        <p:spPr/>
        <p:txBody>
          <a:bodyPr/>
          <a:lstStyle/>
          <a:p>
            <a:r>
              <a:rPr lang="en-US" dirty="0"/>
              <a:t>Estimate: half of all job tasks will be automated</a:t>
            </a:r>
          </a:p>
          <a:p>
            <a:pPr lvl="1"/>
            <a:r>
              <a:rPr lang="en-US" dirty="0"/>
              <a:t>About 5% of jobs eliminated, but most just see some aspects automated.</a:t>
            </a:r>
          </a:p>
          <a:p>
            <a:r>
              <a:rPr lang="en-US" dirty="0"/>
              <a:t>Productivity growth pushed above 2% annually</a:t>
            </a:r>
          </a:p>
          <a:p>
            <a:r>
              <a:rPr lang="en-US" dirty="0"/>
              <a:t>$3.5 - $5.8 trillion dollars added to the North American economy per year.</a:t>
            </a:r>
          </a:p>
          <a:p>
            <a:pPr marL="0" indent="0">
              <a:buNone/>
            </a:pPr>
            <a:r>
              <a:rPr lang="en-US" sz="1200" dirty="0"/>
              <a:t>Source:  https://www.mckinsey.com/featured-insights/future-of-work/ai-automation-and-the-future-of-work-ten-things-to-solve-for</a:t>
            </a:r>
            <a:endParaRPr lang="en-CA" sz="1200" dirty="0"/>
          </a:p>
        </p:txBody>
      </p:sp>
    </p:spTree>
    <p:extLst>
      <p:ext uri="{BB962C8B-B14F-4D97-AF65-F5344CB8AC3E}">
        <p14:creationId xmlns:p14="http://schemas.microsoft.com/office/powerpoint/2010/main" val="37025481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CB240-67B9-91E4-CA63-873289C5A771}"/>
              </a:ext>
            </a:extLst>
          </p:cNvPr>
          <p:cNvSpPr>
            <a:spLocks noGrp="1"/>
          </p:cNvSpPr>
          <p:nvPr>
            <p:ph type="title"/>
          </p:nvPr>
        </p:nvSpPr>
        <p:spPr/>
        <p:txBody>
          <a:bodyPr/>
          <a:lstStyle/>
          <a:p>
            <a:r>
              <a:rPr lang="en-US" dirty="0"/>
              <a:t>SE4AI: Requirements</a:t>
            </a:r>
            <a:endParaRPr lang="en-CA" dirty="0"/>
          </a:p>
        </p:txBody>
      </p:sp>
      <p:sp>
        <p:nvSpPr>
          <p:cNvPr id="3" name="Content Placeholder 2">
            <a:extLst>
              <a:ext uri="{FF2B5EF4-FFF2-40B4-BE49-F238E27FC236}">
                <a16:creationId xmlns:a16="http://schemas.microsoft.com/office/drawing/2014/main" id="{E2D5E290-9B8D-13BC-4F79-F1FC8ED6C09D}"/>
              </a:ext>
            </a:extLst>
          </p:cNvPr>
          <p:cNvSpPr>
            <a:spLocks noGrp="1"/>
          </p:cNvSpPr>
          <p:nvPr>
            <p:ph idx="1"/>
          </p:nvPr>
        </p:nvSpPr>
        <p:spPr/>
        <p:txBody>
          <a:bodyPr/>
          <a:lstStyle/>
          <a:p>
            <a:endParaRPr lang="en-US" dirty="0"/>
          </a:p>
          <a:p>
            <a:r>
              <a:rPr lang="en-US" dirty="0"/>
              <a:t>Software</a:t>
            </a:r>
          </a:p>
          <a:p>
            <a:pPr lvl="1"/>
            <a:r>
              <a:rPr lang="en-US" dirty="0"/>
              <a:t>Requirements Elicitation/Definition</a:t>
            </a:r>
          </a:p>
          <a:p>
            <a:pPr lvl="1"/>
            <a:r>
              <a:rPr lang="en-US" dirty="0"/>
              <a:t>Software Requirements Specification (SRS)</a:t>
            </a:r>
          </a:p>
          <a:p>
            <a:r>
              <a:rPr lang="en-US" dirty="0"/>
              <a:t>SE4AI</a:t>
            </a:r>
          </a:p>
          <a:p>
            <a:pPr lvl="1"/>
            <a:r>
              <a:rPr lang="en-US" dirty="0"/>
              <a:t>All of the above, but we must also specify HOW an AI will be trained to meet the requirements.</a:t>
            </a:r>
            <a:endParaRPr lang="en-CA" dirty="0"/>
          </a:p>
        </p:txBody>
      </p:sp>
    </p:spTree>
    <p:extLst>
      <p:ext uri="{BB962C8B-B14F-4D97-AF65-F5344CB8AC3E}">
        <p14:creationId xmlns:p14="http://schemas.microsoft.com/office/powerpoint/2010/main" val="3877973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9374" y="0"/>
            <a:ext cx="6536634" cy="6536634"/>
          </a:xfrm>
          <a:prstGeom prst="rect">
            <a:avLst/>
          </a:prstGeom>
        </p:spPr>
      </p:pic>
      <p:sp>
        <p:nvSpPr>
          <p:cNvPr id="5" name="TextBox 4"/>
          <p:cNvSpPr txBox="1"/>
          <p:nvPr/>
        </p:nvSpPr>
        <p:spPr>
          <a:xfrm>
            <a:off x="3269975" y="6536634"/>
            <a:ext cx="4172937" cy="338554"/>
          </a:xfrm>
          <a:prstGeom prst="rect">
            <a:avLst/>
          </a:prstGeom>
          <a:noFill/>
        </p:spPr>
        <p:txBody>
          <a:bodyPr wrap="none" rtlCol="0">
            <a:spAutoFit/>
          </a:bodyPr>
          <a:lstStyle/>
          <a:p>
            <a:r>
              <a:rPr lang="en-US" sz="800" dirty="0"/>
              <a:t>CC-BY-SA 3.0</a:t>
            </a:r>
          </a:p>
          <a:p>
            <a:r>
              <a:rPr lang="en-US" sz="800" dirty="0"/>
              <a:t>https://en.wikipedia.org/wiki/Use_case_diagram#/media/File:Use_case_restaurant_model.svg</a:t>
            </a:r>
          </a:p>
        </p:txBody>
      </p:sp>
    </p:spTree>
    <p:extLst>
      <p:ext uri="{BB962C8B-B14F-4D97-AF65-F5344CB8AC3E}">
        <p14:creationId xmlns:p14="http://schemas.microsoft.com/office/powerpoint/2010/main" val="12864518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941" y="0"/>
            <a:ext cx="8875059" cy="6858000"/>
          </a:xfrm>
          <a:prstGeom prst="rect">
            <a:avLst/>
          </a:prstGeom>
        </p:spPr>
      </p:pic>
      <p:sp>
        <p:nvSpPr>
          <p:cNvPr id="6" name="TextBox 5"/>
          <p:cNvSpPr txBox="1"/>
          <p:nvPr/>
        </p:nvSpPr>
        <p:spPr>
          <a:xfrm>
            <a:off x="1021523" y="5370347"/>
            <a:ext cx="1811714" cy="215444"/>
          </a:xfrm>
          <a:prstGeom prst="rect">
            <a:avLst/>
          </a:prstGeom>
          <a:noFill/>
        </p:spPr>
        <p:txBody>
          <a:bodyPr wrap="none" rtlCol="0">
            <a:spAutoFit/>
          </a:bodyPr>
          <a:lstStyle/>
          <a:p>
            <a:r>
              <a:rPr lang="en-US" sz="800" dirty="0"/>
              <a:t>https://ml-ops.org/content/phase-zero</a:t>
            </a:r>
          </a:p>
        </p:txBody>
      </p:sp>
    </p:spTree>
    <p:extLst>
      <p:ext uri="{BB962C8B-B14F-4D97-AF65-F5344CB8AC3E}">
        <p14:creationId xmlns:p14="http://schemas.microsoft.com/office/powerpoint/2010/main" val="28667826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p:txBody>
          <a:bodyPr>
            <a:normAutofit/>
          </a:bodyPr>
          <a:lstStyle/>
          <a:p>
            <a:r>
              <a:rPr lang="en-CA" sz="3700" dirty="0"/>
              <a:t>Dataset Engineering</a:t>
            </a:r>
          </a:p>
        </p:txBody>
      </p:sp>
      <p:sp>
        <p:nvSpPr>
          <p:cNvPr id="4" name="Content Placeholder 3">
            <a:extLst>
              <a:ext uri="{FF2B5EF4-FFF2-40B4-BE49-F238E27FC236}">
                <a16:creationId xmlns:a16="http://schemas.microsoft.com/office/drawing/2014/main" id="{ED0E1237-468F-353E-3CDD-94B14B73996B}"/>
              </a:ext>
            </a:extLst>
          </p:cNvPr>
          <p:cNvSpPr>
            <a:spLocks noGrp="1"/>
          </p:cNvSpPr>
          <p:nvPr>
            <p:ph idx="1"/>
          </p:nvPr>
        </p:nvSpPr>
        <p:spPr/>
        <p:txBody>
          <a:bodyPr/>
          <a:lstStyle/>
          <a:p>
            <a:pPr lvl="0"/>
            <a:r>
              <a:rPr lang="en-CA" sz="2000" dirty="0"/>
              <a:t>The right-hand side of the ML canvas really focuses on building the dataset, and model induction as a consequence of that.</a:t>
            </a:r>
          </a:p>
          <a:p>
            <a:pPr lvl="0"/>
            <a:r>
              <a:rPr lang="en-CA" sz="2000" dirty="0"/>
              <a:t>If the intelligent system is to be an engineered product, then the dataset used to build it must be one too. </a:t>
            </a:r>
          </a:p>
          <a:p>
            <a:pPr lvl="0"/>
            <a:r>
              <a:rPr lang="en-CA" sz="2000" dirty="0"/>
              <a:t>Thus: </a:t>
            </a:r>
            <a:r>
              <a:rPr lang="en-CA" sz="2000" i="1" dirty="0"/>
              <a:t>dataset engineering</a:t>
            </a:r>
            <a:r>
              <a:rPr lang="en-CA" sz="2000" dirty="0"/>
              <a:t> is a core activity in intelligent systems engineering.</a:t>
            </a:r>
            <a:endParaRPr lang="en-CA" sz="1600" dirty="0"/>
          </a:p>
          <a:p>
            <a:endParaRPr lang="en-CA" dirty="0"/>
          </a:p>
        </p:txBody>
      </p:sp>
    </p:spTree>
    <p:extLst>
      <p:ext uri="{BB962C8B-B14F-4D97-AF65-F5344CB8AC3E}">
        <p14:creationId xmlns:p14="http://schemas.microsoft.com/office/powerpoint/2010/main" val="26295256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p:txBody>
          <a:bodyPr>
            <a:normAutofit/>
          </a:bodyPr>
          <a:lstStyle/>
          <a:p>
            <a:r>
              <a:rPr kumimoji="0" lang="en-CA" sz="3700" b="0" i="0" u="none" strike="noStrike" kern="1200" cap="none" spc="0" normalizeH="0" baseline="0" noProof="0" dirty="0">
                <a:ln w="3175" cmpd="sng">
                  <a:noFill/>
                </a:ln>
                <a:solidFill>
                  <a:prstClr val="black"/>
                </a:solidFill>
                <a:effectLst/>
                <a:uLnTx/>
                <a:uFillTx/>
                <a:latin typeface="Corbel" panose="020B0503020204020204"/>
                <a:ea typeface="+mj-ea"/>
                <a:cs typeface="+mj-cs"/>
              </a:rPr>
              <a:t>Dataset Engineering</a:t>
            </a:r>
            <a:endParaRPr lang="en-CA" sz="3700" dirty="0">
              <a:solidFill>
                <a:srgbClr val="FFFFFF"/>
              </a:solidFill>
            </a:endParaRPr>
          </a:p>
        </p:txBody>
      </p:sp>
      <p:sp>
        <p:nvSpPr>
          <p:cNvPr id="4" name="Content Placeholder 3">
            <a:extLst>
              <a:ext uri="{FF2B5EF4-FFF2-40B4-BE49-F238E27FC236}">
                <a16:creationId xmlns:a16="http://schemas.microsoft.com/office/drawing/2014/main" id="{DF052A3F-C8D6-90C5-6ABF-A9121AB689B4}"/>
              </a:ext>
            </a:extLst>
          </p:cNvPr>
          <p:cNvSpPr>
            <a:spLocks noGrp="1"/>
          </p:cNvSpPr>
          <p:nvPr>
            <p:ph idx="1"/>
          </p:nvPr>
        </p:nvSpPr>
        <p:spPr/>
        <p:txBody>
          <a:bodyPr/>
          <a:lstStyle/>
          <a:p>
            <a:pPr marL="452438" lvl="0" indent="-452438" defTabSz="889000">
              <a:lnSpc>
                <a:spcPct val="90000"/>
              </a:lnSpc>
              <a:spcBef>
                <a:spcPct val="0"/>
              </a:spcBef>
              <a:spcAft>
                <a:spcPct val="20000"/>
              </a:spcAft>
              <a:buFont typeface="Arial" panose="020B0604020202020204" pitchFamily="34" charset="0"/>
              <a:buChar char="•"/>
            </a:pPr>
            <a:r>
              <a:rPr lang="en-CA" sz="2000" dirty="0"/>
              <a:t>Dataset requirements</a:t>
            </a:r>
          </a:p>
          <a:p>
            <a:pPr marL="909638" lvl="1" indent="-452438" defTabSz="889000">
              <a:lnSpc>
                <a:spcPct val="90000"/>
              </a:lnSpc>
              <a:spcBef>
                <a:spcPct val="0"/>
              </a:spcBef>
              <a:spcAft>
                <a:spcPct val="20000"/>
              </a:spcAft>
              <a:buFont typeface="Arial" panose="020B0604020202020204" pitchFamily="34" charset="0"/>
              <a:buChar char="•"/>
            </a:pPr>
            <a:r>
              <a:rPr lang="en-CA" dirty="0"/>
              <a:t>What will the dataset represent?</a:t>
            </a:r>
          </a:p>
          <a:p>
            <a:pPr marL="909638" lvl="1" indent="-452438" defTabSz="889000">
              <a:lnSpc>
                <a:spcPct val="90000"/>
              </a:lnSpc>
              <a:spcBef>
                <a:spcPct val="0"/>
              </a:spcBef>
              <a:spcAft>
                <a:spcPct val="20000"/>
              </a:spcAft>
              <a:buFont typeface="Arial" panose="020B0604020202020204" pitchFamily="34" charset="0"/>
              <a:buChar char="•"/>
            </a:pPr>
            <a:r>
              <a:rPr lang="en-CA" dirty="0"/>
              <a:t>What exactly are the input and output domains supposed to be?</a:t>
            </a:r>
          </a:p>
          <a:p>
            <a:pPr marL="914400" lvl="2" indent="-457200" defTabSz="889000">
              <a:lnSpc>
                <a:spcPct val="90000"/>
              </a:lnSpc>
              <a:spcBef>
                <a:spcPct val="0"/>
              </a:spcBef>
              <a:spcAft>
                <a:spcPct val="20000"/>
              </a:spcAft>
              <a:buFont typeface="Arial" panose="020B0604020202020204" pitchFamily="34" charset="0"/>
              <a:buChar char="•"/>
            </a:pPr>
            <a:r>
              <a:rPr lang="en-CA" sz="2000" dirty="0"/>
              <a:t>How are the data distributed through these domains?</a:t>
            </a:r>
          </a:p>
          <a:p>
            <a:pPr marL="914400" lvl="2" indent="-457200" defTabSz="889000">
              <a:lnSpc>
                <a:spcPct val="90000"/>
              </a:lnSpc>
              <a:spcBef>
                <a:spcPct val="0"/>
              </a:spcBef>
              <a:spcAft>
                <a:spcPct val="20000"/>
              </a:spcAft>
              <a:buFont typeface="Arial" panose="020B0604020202020204" pitchFamily="34" charset="0"/>
              <a:buChar char="•"/>
            </a:pPr>
            <a:r>
              <a:rPr lang="en-CA" sz="2000" dirty="0"/>
              <a:t>What do outliers look like, and how should they be treated?</a:t>
            </a:r>
          </a:p>
          <a:p>
            <a:pPr marL="914400" lvl="2" indent="-457200" defTabSz="889000">
              <a:lnSpc>
                <a:spcPct val="90000"/>
              </a:lnSpc>
              <a:spcBef>
                <a:spcPct val="0"/>
              </a:spcBef>
              <a:spcAft>
                <a:spcPct val="20000"/>
              </a:spcAft>
              <a:buFont typeface="Arial" panose="020B0604020202020204" pitchFamily="34" charset="0"/>
              <a:buChar char="•"/>
            </a:pPr>
            <a:r>
              <a:rPr lang="en-CA" sz="2000" dirty="0"/>
              <a:t>What fairness and ethical concerns must be considered in this domain</a:t>
            </a:r>
            <a:endParaRPr lang="en-CA" dirty="0"/>
          </a:p>
          <a:p>
            <a:pPr marL="0" indent="0">
              <a:buNone/>
            </a:pPr>
            <a:endParaRPr lang="en-CA" dirty="0"/>
          </a:p>
        </p:txBody>
      </p:sp>
    </p:spTree>
    <p:extLst>
      <p:ext uri="{BB962C8B-B14F-4D97-AF65-F5344CB8AC3E}">
        <p14:creationId xmlns:p14="http://schemas.microsoft.com/office/powerpoint/2010/main" val="32992571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p:txBody>
          <a:bodyPr>
            <a:normAutofit/>
          </a:bodyPr>
          <a:lstStyle/>
          <a:p>
            <a:r>
              <a:rPr kumimoji="0" lang="en-CA" sz="3700" b="0" i="0" u="none" strike="noStrike" kern="1200" cap="none" spc="0" normalizeH="0" baseline="0" noProof="0" dirty="0">
                <a:ln w="3175" cmpd="sng">
                  <a:noFill/>
                </a:ln>
                <a:solidFill>
                  <a:prstClr val="black"/>
                </a:solidFill>
                <a:effectLst/>
                <a:uLnTx/>
                <a:uFillTx/>
                <a:latin typeface="Corbel" panose="020B0503020204020204"/>
                <a:ea typeface="+mj-ea"/>
                <a:cs typeface="+mj-cs"/>
              </a:rPr>
              <a:t>Dataset Engineering</a:t>
            </a:r>
            <a:endParaRPr lang="en-CA" sz="3700" dirty="0">
              <a:solidFill>
                <a:srgbClr val="FFFFFF"/>
              </a:solidFill>
            </a:endParaRPr>
          </a:p>
        </p:txBody>
      </p:sp>
      <p:sp>
        <p:nvSpPr>
          <p:cNvPr id="4" name="Content Placeholder 3">
            <a:extLst>
              <a:ext uri="{FF2B5EF4-FFF2-40B4-BE49-F238E27FC236}">
                <a16:creationId xmlns:a16="http://schemas.microsoft.com/office/drawing/2014/main" id="{96A00A3C-CF90-F096-E717-6D2F3EB75CE1}"/>
              </a:ext>
            </a:extLst>
          </p:cNvPr>
          <p:cNvSpPr>
            <a:spLocks noGrp="1"/>
          </p:cNvSpPr>
          <p:nvPr>
            <p:ph idx="1"/>
          </p:nvPr>
        </p:nvSpPr>
        <p:spPr/>
        <p:txBody>
          <a:bodyPr/>
          <a:lstStyle/>
          <a:p>
            <a:pPr lvl="0"/>
            <a:r>
              <a:rPr lang="en-CA" sz="2000" dirty="0"/>
              <a:t>Dataset analysis</a:t>
            </a:r>
          </a:p>
          <a:p>
            <a:pPr lvl="1"/>
            <a:r>
              <a:rPr lang="en-CA" sz="2000" dirty="0"/>
              <a:t>What constitutes “normal” behavior for the phenomenon being studied? </a:t>
            </a:r>
          </a:p>
          <a:p>
            <a:pPr lvl="1"/>
            <a:r>
              <a:rPr lang="en-CA" sz="2000" dirty="0"/>
              <a:t>What are the edge cases? What is an outlier?</a:t>
            </a:r>
          </a:p>
          <a:p>
            <a:pPr lvl="1"/>
            <a:r>
              <a:rPr lang="en-CA" sz="2000" dirty="0"/>
              <a:t>How should outliers be dealt with in the model?</a:t>
            </a:r>
          </a:p>
        </p:txBody>
      </p:sp>
    </p:spTree>
    <p:extLst>
      <p:ext uri="{BB962C8B-B14F-4D97-AF65-F5344CB8AC3E}">
        <p14:creationId xmlns:p14="http://schemas.microsoft.com/office/powerpoint/2010/main" val="12237736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p:txBody>
          <a:bodyPr>
            <a:normAutofit/>
          </a:bodyPr>
          <a:lstStyle/>
          <a:p>
            <a:r>
              <a:rPr kumimoji="0" lang="en-CA" sz="3700" b="0" i="0" u="none" strike="noStrike" kern="1200" cap="none" spc="0" normalizeH="0" baseline="0" noProof="0" dirty="0">
                <a:ln w="3175" cmpd="sng">
                  <a:noFill/>
                </a:ln>
                <a:solidFill>
                  <a:prstClr val="black"/>
                </a:solidFill>
                <a:effectLst/>
                <a:uLnTx/>
                <a:uFillTx/>
                <a:latin typeface="Corbel" panose="020B0503020204020204"/>
                <a:ea typeface="+mj-ea"/>
                <a:cs typeface="+mj-cs"/>
              </a:rPr>
              <a:t>Dataset Engineering</a:t>
            </a:r>
            <a:endParaRPr lang="en-CA" sz="3700" dirty="0">
              <a:solidFill>
                <a:srgbClr val="FFFFFF"/>
              </a:solidFill>
            </a:endParaRPr>
          </a:p>
        </p:txBody>
      </p:sp>
      <p:sp>
        <p:nvSpPr>
          <p:cNvPr id="4" name="Content Placeholder 3">
            <a:extLst>
              <a:ext uri="{FF2B5EF4-FFF2-40B4-BE49-F238E27FC236}">
                <a16:creationId xmlns:a16="http://schemas.microsoft.com/office/drawing/2014/main" id="{F3586A10-3085-1EE0-2DD5-46675C01AFBD}"/>
              </a:ext>
            </a:extLst>
          </p:cNvPr>
          <p:cNvSpPr>
            <a:spLocks noGrp="1"/>
          </p:cNvSpPr>
          <p:nvPr>
            <p:ph sz="half" idx="1"/>
          </p:nvPr>
        </p:nvSpPr>
        <p:spPr/>
        <p:txBody>
          <a:bodyPr/>
          <a:lstStyle/>
          <a:p>
            <a:pPr lvl="0"/>
            <a:r>
              <a:rPr lang="en-CA" sz="2000" dirty="0"/>
              <a:t>Dataset Analysis</a:t>
            </a:r>
          </a:p>
          <a:p>
            <a:pPr lvl="1"/>
            <a:r>
              <a:rPr lang="en-CA" sz="2000" dirty="0"/>
              <a:t>What constitutes high-quality or low-quality data? </a:t>
            </a:r>
          </a:p>
          <a:p>
            <a:pPr lvl="1"/>
            <a:r>
              <a:rPr lang="en-CA" sz="2000" dirty="0"/>
              <a:t>How should low-quality data be handled?</a:t>
            </a:r>
          </a:p>
        </p:txBody>
      </p:sp>
      <p:pic>
        <p:nvPicPr>
          <p:cNvPr id="7" name="Content Placeholder 6" descr="A screenshot of a computer game&#10;&#10;Description automatically generated">
            <a:extLst>
              <a:ext uri="{FF2B5EF4-FFF2-40B4-BE49-F238E27FC236}">
                <a16:creationId xmlns:a16="http://schemas.microsoft.com/office/drawing/2014/main" id="{E8E20171-0EF9-F959-CA1F-EEFF494B5B27}"/>
              </a:ext>
            </a:extLst>
          </p:cNvPr>
          <p:cNvPicPr>
            <a:picLocks noGrp="1" noChangeAspect="1"/>
          </p:cNvPicPr>
          <p:nvPr>
            <p:ph sz="half" idx="2"/>
          </p:nvPr>
        </p:nvPicPr>
        <p:blipFill>
          <a:blip r:embed="rId3" cstate="hqprint">
            <a:extLst>
              <a:ext uri="{28A0092B-C50C-407E-A947-70E740481C1C}">
                <a14:useLocalDpi xmlns:a14="http://schemas.microsoft.com/office/drawing/2010/main" val="0"/>
              </a:ext>
            </a:extLst>
          </a:blip>
          <a:stretch>
            <a:fillRect/>
          </a:stretch>
        </p:blipFill>
        <p:spPr>
          <a:xfrm>
            <a:off x="6607175" y="2852142"/>
            <a:ext cx="4895850" cy="2753915"/>
          </a:xfrm>
        </p:spPr>
      </p:pic>
    </p:spTree>
    <p:extLst>
      <p:ext uri="{BB962C8B-B14F-4D97-AF65-F5344CB8AC3E}">
        <p14:creationId xmlns:p14="http://schemas.microsoft.com/office/powerpoint/2010/main" val="30044969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p:txBody>
          <a:bodyPr>
            <a:normAutofit/>
          </a:bodyPr>
          <a:lstStyle/>
          <a:p>
            <a:r>
              <a:rPr kumimoji="0" lang="en-CA" sz="3700" b="0" i="0" u="none" strike="noStrike" kern="1200" cap="none" spc="0" normalizeH="0" baseline="0" noProof="0" dirty="0">
                <a:ln w="3175" cmpd="sng">
                  <a:noFill/>
                </a:ln>
                <a:solidFill>
                  <a:prstClr val="black"/>
                </a:solidFill>
                <a:effectLst/>
                <a:uLnTx/>
                <a:uFillTx/>
                <a:latin typeface="Corbel" panose="020B0503020204020204"/>
                <a:ea typeface="+mj-ea"/>
                <a:cs typeface="+mj-cs"/>
              </a:rPr>
              <a:t>Dataset Engineering</a:t>
            </a:r>
            <a:endParaRPr lang="en-CA" sz="3700" dirty="0">
              <a:solidFill>
                <a:srgbClr val="FFFFFF"/>
              </a:solidFill>
            </a:endParaRPr>
          </a:p>
        </p:txBody>
      </p:sp>
      <p:sp>
        <p:nvSpPr>
          <p:cNvPr id="4" name="Content Placeholder 3">
            <a:extLst>
              <a:ext uri="{FF2B5EF4-FFF2-40B4-BE49-F238E27FC236}">
                <a16:creationId xmlns:a16="http://schemas.microsoft.com/office/drawing/2014/main" id="{DE779EF7-90BF-17D6-EF54-B590F56F70E0}"/>
              </a:ext>
            </a:extLst>
          </p:cNvPr>
          <p:cNvSpPr>
            <a:spLocks noGrp="1"/>
          </p:cNvSpPr>
          <p:nvPr>
            <p:ph sz="half" idx="1"/>
          </p:nvPr>
        </p:nvSpPr>
        <p:spPr/>
        <p:txBody>
          <a:bodyPr/>
          <a:lstStyle/>
          <a:p>
            <a:pPr lvl="0"/>
            <a:r>
              <a:rPr lang="en-CA" sz="2000" dirty="0"/>
              <a:t>Dataset analysis</a:t>
            </a:r>
          </a:p>
          <a:p>
            <a:pPr lvl="1"/>
            <a:r>
              <a:rPr lang="en-CA" sz="2000" dirty="0"/>
              <a:t>What features of the data are essential to the phenomenon, and which are tangential?</a:t>
            </a:r>
          </a:p>
          <a:p>
            <a:pPr lvl="1"/>
            <a:r>
              <a:rPr lang="en-CA" sz="2000" dirty="0"/>
              <a:t>Which data manipulations would be acceptable, and which would not?</a:t>
            </a:r>
          </a:p>
        </p:txBody>
      </p:sp>
      <p:pic>
        <p:nvPicPr>
          <p:cNvPr id="7" name="Content Placeholder 6" descr="A group of people wearing scrubs&#10;&#10;Description automatically generated">
            <a:extLst>
              <a:ext uri="{FF2B5EF4-FFF2-40B4-BE49-F238E27FC236}">
                <a16:creationId xmlns:a16="http://schemas.microsoft.com/office/drawing/2014/main" id="{77028609-3EBD-1DD8-B6A9-D85A1C6C6158}"/>
              </a:ext>
            </a:extLst>
          </p:cNvPr>
          <p:cNvPicPr>
            <a:picLocks noGrp="1" noChangeAspect="1"/>
          </p:cNvPicPr>
          <p:nvPr>
            <p:ph sz="half" idx="2"/>
          </p:nvPr>
        </p:nvPicPr>
        <p:blipFill>
          <a:blip r:embed="rId3" cstate="hqprint">
            <a:extLst>
              <a:ext uri="{28A0092B-C50C-407E-A947-70E740481C1C}">
                <a14:useLocalDpi xmlns:a14="http://schemas.microsoft.com/office/drawing/2010/main" val="0"/>
              </a:ext>
            </a:extLst>
          </a:blip>
          <a:stretch>
            <a:fillRect/>
          </a:stretch>
        </p:blipFill>
        <p:spPr>
          <a:xfrm>
            <a:off x="6607175" y="2852142"/>
            <a:ext cx="4895850" cy="2753915"/>
          </a:xfrm>
        </p:spPr>
      </p:pic>
    </p:spTree>
    <p:extLst>
      <p:ext uri="{BB962C8B-B14F-4D97-AF65-F5344CB8AC3E}">
        <p14:creationId xmlns:p14="http://schemas.microsoft.com/office/powerpoint/2010/main" val="19941200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756FF8F-C4DC-D232-8DF2-DA7882AC6DE0}"/>
              </a:ext>
            </a:extLst>
          </p:cNvPr>
          <p:cNvSpPr>
            <a:spLocks noGrp="1"/>
          </p:cNvSpPr>
          <p:nvPr>
            <p:ph type="title"/>
          </p:nvPr>
        </p:nvSpPr>
        <p:spPr/>
        <p:txBody>
          <a:bodyPr/>
          <a:lstStyle/>
          <a:p>
            <a:r>
              <a:rPr lang="en-CA" dirty="0"/>
              <a:t>Dataset Engineering</a:t>
            </a:r>
          </a:p>
        </p:txBody>
      </p:sp>
      <p:sp>
        <p:nvSpPr>
          <p:cNvPr id="6" name="Content Placeholder 5">
            <a:extLst>
              <a:ext uri="{FF2B5EF4-FFF2-40B4-BE49-F238E27FC236}">
                <a16:creationId xmlns:a16="http://schemas.microsoft.com/office/drawing/2014/main" id="{FDDFEA0E-33E4-AAFB-A0C7-19B62FEDAF19}"/>
              </a:ext>
            </a:extLst>
          </p:cNvPr>
          <p:cNvSpPr>
            <a:spLocks noGrp="1"/>
          </p:cNvSpPr>
          <p:nvPr>
            <p:ph idx="1"/>
          </p:nvPr>
        </p:nvSpPr>
        <p:spPr/>
        <p:txBody>
          <a:bodyPr/>
          <a:lstStyle/>
          <a:p>
            <a:r>
              <a:rPr lang="en-CA" dirty="0"/>
              <a:t>Stratification is a commonly used dataset manipulation</a:t>
            </a:r>
          </a:p>
          <a:p>
            <a:r>
              <a:rPr lang="en-CA" dirty="0"/>
              <a:t>Oversample: randomly select, without replacement, samples to duplicate</a:t>
            </a:r>
          </a:p>
          <a:p>
            <a:r>
              <a:rPr lang="en-CA" dirty="0" err="1"/>
              <a:t>Undersample</a:t>
            </a:r>
            <a:r>
              <a:rPr lang="en-CA" dirty="0"/>
              <a:t>: randomly select, without replacement, samples to delete.</a:t>
            </a:r>
          </a:p>
          <a:p>
            <a:endParaRPr lang="en-CA" dirty="0"/>
          </a:p>
          <a:p>
            <a:endParaRPr lang="en-CA" dirty="0"/>
          </a:p>
        </p:txBody>
      </p:sp>
    </p:spTree>
    <p:extLst>
      <p:ext uri="{BB962C8B-B14F-4D97-AF65-F5344CB8AC3E}">
        <p14:creationId xmlns:p14="http://schemas.microsoft.com/office/powerpoint/2010/main" val="3063195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1FC383-62FE-3C73-7889-A37E3FE12BAD}"/>
              </a:ext>
            </a:extLst>
          </p:cNvPr>
          <p:cNvSpPr>
            <a:spLocks noGrp="1"/>
          </p:cNvSpPr>
          <p:nvPr>
            <p:ph type="title"/>
          </p:nvPr>
        </p:nvSpPr>
        <p:spPr/>
        <p:txBody>
          <a:bodyPr/>
          <a:lstStyle/>
          <a:p>
            <a:r>
              <a:rPr lang="en-US" dirty="0"/>
              <a:t>Dataset Engineering</a:t>
            </a:r>
            <a:endParaRPr lang="en-CA" dirty="0"/>
          </a:p>
        </p:txBody>
      </p:sp>
      <p:pic>
        <p:nvPicPr>
          <p:cNvPr id="5" name="Content Placeholder 4" descr="A graph with blue dots&#10;&#10;Description automatically generated">
            <a:extLst>
              <a:ext uri="{FF2B5EF4-FFF2-40B4-BE49-F238E27FC236}">
                <a16:creationId xmlns:a16="http://schemas.microsoft.com/office/drawing/2014/main" id="{BA05D27A-8F8C-02E4-3AF8-08E701947F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0869" y="2667000"/>
            <a:ext cx="4165599" cy="3124200"/>
          </a:xfrm>
        </p:spPr>
      </p:pic>
    </p:spTree>
    <p:extLst>
      <p:ext uri="{BB962C8B-B14F-4D97-AF65-F5344CB8AC3E}">
        <p14:creationId xmlns:p14="http://schemas.microsoft.com/office/powerpoint/2010/main" val="4774671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79406-2BBF-491E-BB6D-C845CCF67780}"/>
              </a:ext>
            </a:extLst>
          </p:cNvPr>
          <p:cNvSpPr>
            <a:spLocks noGrp="1"/>
          </p:cNvSpPr>
          <p:nvPr>
            <p:ph type="title"/>
          </p:nvPr>
        </p:nvSpPr>
        <p:spPr/>
        <p:txBody>
          <a:bodyPr/>
          <a:lstStyle/>
          <a:p>
            <a:r>
              <a:rPr lang="en-CA" dirty="0"/>
              <a:t>Intelligent Systems Engineering</a:t>
            </a:r>
          </a:p>
        </p:txBody>
      </p:sp>
      <p:sp>
        <p:nvSpPr>
          <p:cNvPr id="3" name="Content Placeholder 2">
            <a:extLst>
              <a:ext uri="{FF2B5EF4-FFF2-40B4-BE49-F238E27FC236}">
                <a16:creationId xmlns:a16="http://schemas.microsoft.com/office/drawing/2014/main" id="{9E821E7E-CA63-4AF7-A827-1CBCA799494F}"/>
              </a:ext>
            </a:extLst>
          </p:cNvPr>
          <p:cNvSpPr>
            <a:spLocks noGrp="1"/>
          </p:cNvSpPr>
          <p:nvPr>
            <p:ph idx="1"/>
          </p:nvPr>
        </p:nvSpPr>
        <p:spPr/>
        <p:txBody>
          <a:bodyPr/>
          <a:lstStyle/>
          <a:p>
            <a:r>
              <a:rPr lang="en-CA" dirty="0"/>
              <a:t>For starters: What do we mean by “AI system?”</a:t>
            </a:r>
          </a:p>
          <a:p>
            <a:pPr lvl="1"/>
            <a:r>
              <a:rPr lang="en-CA" dirty="0"/>
              <a:t>ACM TOSEM, v. 31 no. 2, art. 37e: 21 different names being repeatedly used</a:t>
            </a:r>
          </a:p>
          <a:p>
            <a:r>
              <a:rPr lang="en-CA" dirty="0"/>
              <a:t>Classified in 3 dimensions</a:t>
            </a:r>
          </a:p>
          <a:p>
            <a:pPr lvl="1"/>
            <a:r>
              <a:rPr lang="en-CA" dirty="0"/>
              <a:t>Scope (how AI is implemented)</a:t>
            </a:r>
          </a:p>
          <a:p>
            <a:pPr lvl="1"/>
            <a:r>
              <a:rPr lang="en-CA" dirty="0"/>
              <a:t>Application Domain</a:t>
            </a:r>
          </a:p>
          <a:p>
            <a:pPr lvl="1"/>
            <a:r>
              <a:rPr lang="en-CA" dirty="0"/>
              <a:t>AI Technology</a:t>
            </a:r>
          </a:p>
          <a:p>
            <a:pPr lvl="1"/>
            <a:endParaRPr lang="en-CA" dirty="0"/>
          </a:p>
        </p:txBody>
      </p:sp>
    </p:spTree>
    <p:extLst>
      <p:ext uri="{BB962C8B-B14F-4D97-AF65-F5344CB8AC3E}">
        <p14:creationId xmlns:p14="http://schemas.microsoft.com/office/powerpoint/2010/main" val="19010748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AF1DE-3DF9-B574-1D5F-5947882F9553}"/>
              </a:ext>
            </a:extLst>
          </p:cNvPr>
          <p:cNvSpPr>
            <a:spLocks noGrp="1"/>
          </p:cNvSpPr>
          <p:nvPr>
            <p:ph type="title"/>
          </p:nvPr>
        </p:nvSpPr>
        <p:spPr/>
        <p:txBody>
          <a:bodyPr/>
          <a:lstStyle/>
          <a:p>
            <a:r>
              <a:rPr lang="en-US" dirty="0"/>
              <a:t>Dataset Engineering</a:t>
            </a:r>
            <a:endParaRPr lang="en-CA" dirty="0"/>
          </a:p>
        </p:txBody>
      </p:sp>
      <p:pic>
        <p:nvPicPr>
          <p:cNvPr id="5" name="Content Placeholder 4" descr="A graph with blue crosses&#10;&#10;Description automatically generated">
            <a:extLst>
              <a:ext uri="{FF2B5EF4-FFF2-40B4-BE49-F238E27FC236}">
                <a16:creationId xmlns:a16="http://schemas.microsoft.com/office/drawing/2014/main" id="{914FAFCC-CA0E-B084-BFEC-2ED7873948C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0869" y="2667000"/>
            <a:ext cx="4165599" cy="3124200"/>
          </a:xfrm>
        </p:spPr>
      </p:pic>
    </p:spTree>
    <p:extLst>
      <p:ext uri="{BB962C8B-B14F-4D97-AF65-F5344CB8AC3E}">
        <p14:creationId xmlns:p14="http://schemas.microsoft.com/office/powerpoint/2010/main" val="24219385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1518B-2B6A-7D53-CF41-853CFEEBE027}"/>
              </a:ext>
            </a:extLst>
          </p:cNvPr>
          <p:cNvSpPr>
            <a:spLocks noGrp="1"/>
          </p:cNvSpPr>
          <p:nvPr>
            <p:ph type="title"/>
          </p:nvPr>
        </p:nvSpPr>
        <p:spPr/>
        <p:txBody>
          <a:bodyPr/>
          <a:lstStyle/>
          <a:p>
            <a:r>
              <a:rPr lang="en-US" dirty="0"/>
              <a:t>Dataset Engineering</a:t>
            </a:r>
            <a:endParaRPr lang="en-CA" dirty="0"/>
          </a:p>
        </p:txBody>
      </p:sp>
      <p:pic>
        <p:nvPicPr>
          <p:cNvPr id="5" name="Content Placeholder 4" descr="A diagram of a heart&#10;&#10;Description automatically generated with medium confidence">
            <a:extLst>
              <a:ext uri="{FF2B5EF4-FFF2-40B4-BE49-F238E27FC236}">
                <a16:creationId xmlns:a16="http://schemas.microsoft.com/office/drawing/2014/main" id="{80181561-A9CD-79F6-B474-83E56258FAD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10869" y="2667000"/>
            <a:ext cx="4165599" cy="3124200"/>
          </a:xfrm>
        </p:spPr>
      </p:pic>
    </p:spTree>
    <p:extLst>
      <p:ext uri="{BB962C8B-B14F-4D97-AF65-F5344CB8AC3E}">
        <p14:creationId xmlns:p14="http://schemas.microsoft.com/office/powerpoint/2010/main" val="25709262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E91C9-F42C-A348-9AA2-318E4EE2D687}"/>
              </a:ext>
            </a:extLst>
          </p:cNvPr>
          <p:cNvSpPr>
            <a:spLocks noGrp="1"/>
          </p:cNvSpPr>
          <p:nvPr>
            <p:ph type="title"/>
          </p:nvPr>
        </p:nvSpPr>
        <p:spPr/>
        <p:txBody>
          <a:bodyPr/>
          <a:lstStyle/>
          <a:p>
            <a:r>
              <a:rPr lang="en-CA" dirty="0"/>
              <a:t>Dataset Engineering</a:t>
            </a:r>
          </a:p>
        </p:txBody>
      </p:sp>
      <p:sp>
        <p:nvSpPr>
          <p:cNvPr id="3" name="Content Placeholder 2">
            <a:extLst>
              <a:ext uri="{FF2B5EF4-FFF2-40B4-BE49-F238E27FC236}">
                <a16:creationId xmlns:a16="http://schemas.microsoft.com/office/drawing/2014/main" id="{F1F04A7A-731C-C1AC-234D-DA74EF9644FD}"/>
              </a:ext>
            </a:extLst>
          </p:cNvPr>
          <p:cNvSpPr>
            <a:spLocks noGrp="1"/>
          </p:cNvSpPr>
          <p:nvPr>
            <p:ph sz="half" idx="1"/>
          </p:nvPr>
        </p:nvSpPr>
        <p:spPr>
          <a:xfrm>
            <a:off x="1484312" y="2666999"/>
            <a:ext cx="5459099" cy="3124201"/>
          </a:xfrm>
        </p:spPr>
        <p:txBody>
          <a:bodyPr/>
          <a:lstStyle/>
          <a:p>
            <a:r>
              <a:rPr lang="en-CA" dirty="0"/>
              <a:t>Synthetic Minority Oversampling Technique (SMOTE)</a:t>
            </a:r>
          </a:p>
          <a:p>
            <a:r>
              <a:rPr lang="en-CA" dirty="0"/>
              <a:t>Oversample by creating new data points rather than duplicating existing ones.</a:t>
            </a:r>
          </a:p>
          <a:p>
            <a:r>
              <a:rPr lang="en-CA" dirty="0"/>
              <a:t>Add a new example to the minority class at a random point on the line between two existing ones.</a:t>
            </a:r>
          </a:p>
        </p:txBody>
      </p:sp>
      <p:pic>
        <p:nvPicPr>
          <p:cNvPr id="5" name="Content Placeholder 4">
            <a:extLst>
              <a:ext uri="{FF2B5EF4-FFF2-40B4-BE49-F238E27FC236}">
                <a16:creationId xmlns:a16="http://schemas.microsoft.com/office/drawing/2014/main" id="{53372DDB-5699-ED4C-FCF2-66D8F6C0FBE9}"/>
              </a:ext>
            </a:extLst>
          </p:cNvPr>
          <p:cNvPicPr>
            <a:picLocks noGrp="1" noChangeAspect="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bwMode="auto">
          <a:xfrm>
            <a:off x="7540112" y="3159159"/>
            <a:ext cx="3029975" cy="2139881"/>
          </a:xfrm>
          <a:prstGeom prst="rect">
            <a:avLst/>
          </a:prstGeom>
          <a:noFill/>
        </p:spPr>
      </p:pic>
    </p:spTree>
    <p:extLst>
      <p:ext uri="{BB962C8B-B14F-4D97-AF65-F5344CB8AC3E}">
        <p14:creationId xmlns:p14="http://schemas.microsoft.com/office/powerpoint/2010/main" val="20181903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CA" dirty="0" smtClean="0"/>
              <a:t>Dataset </a:t>
            </a:r>
            <a:r>
              <a:rPr lang="en-CA" dirty="0" err="1" smtClean="0"/>
              <a:t>Enginering</a:t>
            </a:r>
            <a:endParaRPr lang="en-CA" dirty="0"/>
          </a:p>
        </p:txBody>
      </p:sp>
      <p:sp>
        <p:nvSpPr>
          <p:cNvPr id="6" name="Content Placeholder 5"/>
          <p:cNvSpPr>
            <a:spLocks noGrp="1"/>
          </p:cNvSpPr>
          <p:nvPr>
            <p:ph idx="1"/>
          </p:nvPr>
        </p:nvSpPr>
        <p:spPr/>
        <p:txBody>
          <a:bodyPr/>
          <a:lstStyle/>
          <a:p>
            <a:r>
              <a:rPr lang="en-CA" dirty="0" smtClean="0"/>
              <a:t>Unknown whether </a:t>
            </a:r>
            <a:r>
              <a:rPr lang="en-CA" dirty="0" err="1" smtClean="0"/>
              <a:t>undersampling</a:t>
            </a:r>
            <a:r>
              <a:rPr lang="en-CA" dirty="0" smtClean="0"/>
              <a:t>, oversampling or both is best for a dataset</a:t>
            </a:r>
          </a:p>
          <a:p>
            <a:r>
              <a:rPr lang="en-CA" dirty="0" smtClean="0"/>
              <a:t>Unknown what sampling rates are best for a dataset</a:t>
            </a:r>
          </a:p>
          <a:p>
            <a:pPr lvl="1"/>
            <a:r>
              <a:rPr lang="en-CA" dirty="0" smtClean="0"/>
              <a:t>Note that the answers likely change for each ML algorithm</a:t>
            </a:r>
            <a:endParaRPr lang="en-CA" dirty="0"/>
          </a:p>
        </p:txBody>
      </p:sp>
    </p:spTree>
    <p:extLst>
      <p:ext uri="{BB962C8B-B14F-4D97-AF65-F5344CB8AC3E}">
        <p14:creationId xmlns:p14="http://schemas.microsoft.com/office/powerpoint/2010/main" val="3162688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3A9AAE-026E-C9DF-8EA2-191EE45E9F6B}"/>
              </a:ext>
            </a:extLst>
          </p:cNvPr>
          <p:cNvSpPr>
            <a:spLocks noGrp="1"/>
          </p:cNvSpPr>
          <p:nvPr>
            <p:ph type="title"/>
          </p:nvPr>
        </p:nvSpPr>
        <p:spPr/>
        <p:txBody>
          <a:bodyPr/>
          <a:lstStyle/>
          <a:p>
            <a:r>
              <a:rPr lang="en-US" dirty="0"/>
              <a:t>Dataset Engineering</a:t>
            </a:r>
            <a:endParaRPr lang="en-CA" dirty="0"/>
          </a:p>
        </p:txBody>
      </p:sp>
      <p:sp>
        <p:nvSpPr>
          <p:cNvPr id="6" name="Content Placeholder 5">
            <a:extLst>
              <a:ext uri="{FF2B5EF4-FFF2-40B4-BE49-F238E27FC236}">
                <a16:creationId xmlns:a16="http://schemas.microsoft.com/office/drawing/2014/main" id="{E07A6750-1A93-93C3-0063-5D0156B7A2A6}"/>
              </a:ext>
            </a:extLst>
          </p:cNvPr>
          <p:cNvSpPr>
            <a:spLocks noGrp="1"/>
          </p:cNvSpPr>
          <p:nvPr>
            <p:ph idx="1"/>
          </p:nvPr>
        </p:nvSpPr>
        <p:spPr/>
        <p:txBody>
          <a:bodyPr/>
          <a:lstStyle/>
          <a:p>
            <a:r>
              <a:rPr lang="en-US" dirty="0"/>
              <a:t>Still a very active area of research</a:t>
            </a:r>
          </a:p>
          <a:p>
            <a:pPr lvl="1"/>
            <a:r>
              <a:rPr lang="en-US" dirty="0"/>
              <a:t>Means that a lot of the questions </a:t>
            </a:r>
            <a:r>
              <a:rPr lang="en-US"/>
              <a:t>I </a:t>
            </a:r>
            <a:r>
              <a:rPr lang="en-US" smtClean="0"/>
              <a:t>posed don’t </a:t>
            </a:r>
            <a:r>
              <a:rPr lang="en-US" dirty="0"/>
              <a:t>have answers yet.</a:t>
            </a:r>
          </a:p>
          <a:p>
            <a:pPr lvl="1"/>
            <a:r>
              <a:rPr lang="en-US" dirty="0"/>
              <a:t>Your generation of engineers will have to find the answers… or else the AI revolution may just be a passing fad.</a:t>
            </a:r>
          </a:p>
        </p:txBody>
      </p:sp>
    </p:spTree>
    <p:extLst>
      <p:ext uri="{BB962C8B-B14F-4D97-AF65-F5344CB8AC3E}">
        <p14:creationId xmlns:p14="http://schemas.microsoft.com/office/powerpoint/2010/main" val="19086714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64EFE-FE1F-4799-A623-7AFE13D1BD49}"/>
              </a:ext>
            </a:extLst>
          </p:cNvPr>
          <p:cNvSpPr>
            <a:spLocks noGrp="1"/>
          </p:cNvSpPr>
          <p:nvPr>
            <p:ph type="title"/>
          </p:nvPr>
        </p:nvSpPr>
        <p:spPr/>
        <p:txBody>
          <a:bodyPr/>
          <a:lstStyle/>
          <a:p>
            <a:r>
              <a:rPr lang="en-CA" dirty="0"/>
              <a:t>Intelligent Systems Engineering</a:t>
            </a:r>
          </a:p>
        </p:txBody>
      </p:sp>
      <p:sp>
        <p:nvSpPr>
          <p:cNvPr id="3" name="Content Placeholder 2">
            <a:extLst>
              <a:ext uri="{FF2B5EF4-FFF2-40B4-BE49-F238E27FC236}">
                <a16:creationId xmlns:a16="http://schemas.microsoft.com/office/drawing/2014/main" id="{20A5A71E-DB20-4690-8367-E1DD6F8413BE}"/>
              </a:ext>
            </a:extLst>
          </p:cNvPr>
          <p:cNvSpPr>
            <a:spLocks noGrp="1"/>
          </p:cNvSpPr>
          <p:nvPr>
            <p:ph idx="1"/>
          </p:nvPr>
        </p:nvSpPr>
        <p:spPr/>
        <p:txBody>
          <a:bodyPr/>
          <a:lstStyle/>
          <a:p>
            <a:r>
              <a:rPr lang="en-CA" dirty="0"/>
              <a:t>Why do we want to use AI?</a:t>
            </a:r>
          </a:p>
          <a:p>
            <a:pPr lvl="1"/>
            <a:r>
              <a:rPr lang="en-CA" dirty="0"/>
              <a:t>Because it sounds exciting and advanced?</a:t>
            </a:r>
          </a:p>
          <a:p>
            <a:pPr lvl="1"/>
            <a:r>
              <a:rPr lang="en-CA" dirty="0"/>
              <a:t>Because it accomplishes some system goal(s) better than any reasonable alternative?</a:t>
            </a:r>
          </a:p>
          <a:p>
            <a:pPr lvl="2"/>
            <a:r>
              <a:rPr lang="en-CA" dirty="0"/>
              <a:t>What use cases seem best accomplished by AI? </a:t>
            </a:r>
          </a:p>
          <a:p>
            <a:pPr lvl="2"/>
            <a:r>
              <a:rPr lang="en-CA" dirty="0"/>
              <a:t>How well will it perform? How reliable is it? How much will it cost?</a:t>
            </a:r>
          </a:p>
          <a:p>
            <a:pPr lvl="2"/>
            <a:r>
              <a:rPr lang="en-CA" dirty="0"/>
              <a:t>How do other alternatives for these use cases compare to AI?</a:t>
            </a:r>
          </a:p>
        </p:txBody>
      </p:sp>
    </p:spTree>
    <p:extLst>
      <p:ext uri="{BB962C8B-B14F-4D97-AF65-F5344CB8AC3E}">
        <p14:creationId xmlns:p14="http://schemas.microsoft.com/office/powerpoint/2010/main" val="2547829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a:xfrm>
            <a:off x="535021" y="685800"/>
            <a:ext cx="2639962" cy="5105400"/>
          </a:xfrm>
        </p:spPr>
        <p:txBody>
          <a:bodyPr>
            <a:normAutofit/>
          </a:bodyPr>
          <a:lstStyle/>
          <a:p>
            <a:r>
              <a:rPr lang="en-CA" sz="3700">
                <a:solidFill>
                  <a:srgbClr val="FFFFFF"/>
                </a:solidFill>
              </a:rPr>
              <a:t>Advantages of Artificial Intelligence</a:t>
            </a:r>
          </a:p>
        </p:txBody>
      </p:sp>
      <p:grpSp>
        <p:nvGrpSpPr>
          <p:cNvPr id="2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CA"/>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CA"/>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CA"/>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CA"/>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CA"/>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CA"/>
            </a:p>
          </p:txBody>
        </p:sp>
      </p:grpSp>
      <p:graphicFrame>
        <p:nvGraphicFramePr>
          <p:cNvPr id="24" name="Content Placeholder 2">
            <a:extLst>
              <a:ext uri="{FF2B5EF4-FFF2-40B4-BE49-F238E27FC236}">
                <a16:creationId xmlns:a16="http://schemas.microsoft.com/office/drawing/2014/main" id="{BCD4FD70-C4F3-57CB-0491-CFBFAD5DB624}"/>
              </a:ext>
            </a:extLst>
          </p:cNvPr>
          <p:cNvGraphicFramePr>
            <a:graphicFrameLocks noGrp="1"/>
          </p:cNvGraphicFramePr>
          <p:nvPr>
            <p:ph idx="1"/>
            <p:extLst>
              <p:ext uri="{D42A27DB-BD31-4B8C-83A1-F6EECF244321}">
                <p14:modId xmlns:p14="http://schemas.microsoft.com/office/powerpoint/2010/main" val="1834242852"/>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8393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4824F9F4-8A92-1196-E371-D91DC7B45345}"/>
              </a:ext>
            </a:extLst>
          </p:cNvPr>
          <p:cNvSpPr>
            <a:spLocks noGrp="1"/>
          </p:cNvSpPr>
          <p:nvPr>
            <p:ph type="title"/>
          </p:nvPr>
        </p:nvSpPr>
        <p:spPr>
          <a:xfrm>
            <a:off x="535021" y="685800"/>
            <a:ext cx="2639962" cy="5105400"/>
          </a:xfrm>
        </p:spPr>
        <p:txBody>
          <a:bodyPr>
            <a:normAutofit/>
          </a:bodyPr>
          <a:lstStyle/>
          <a:p>
            <a:r>
              <a:rPr lang="en-CA" sz="3700">
                <a:solidFill>
                  <a:srgbClr val="FFFFFF"/>
                </a:solidFill>
              </a:rPr>
              <a:t>Advantages of Artificial Intelligence</a:t>
            </a:r>
          </a:p>
        </p:txBody>
      </p:sp>
      <p:grpSp>
        <p:nvGrpSpPr>
          <p:cNvPr id="1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CA"/>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CA"/>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CA"/>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CA"/>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CA"/>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CA"/>
            </a:p>
          </p:txBody>
        </p:sp>
      </p:grpSp>
      <p:graphicFrame>
        <p:nvGraphicFramePr>
          <p:cNvPr id="7" name="Content Placeholder 2">
            <a:extLst>
              <a:ext uri="{FF2B5EF4-FFF2-40B4-BE49-F238E27FC236}">
                <a16:creationId xmlns:a16="http://schemas.microsoft.com/office/drawing/2014/main" id="{8ACA5EC2-E8FF-9274-7376-CB9E1043ADB2}"/>
              </a:ext>
            </a:extLst>
          </p:cNvPr>
          <p:cNvGraphicFramePr>
            <a:graphicFrameLocks noGrp="1"/>
          </p:cNvGraphicFramePr>
          <p:nvPr>
            <p:ph idx="1"/>
            <p:extLst>
              <p:ext uri="{D42A27DB-BD31-4B8C-83A1-F6EECF244321}">
                <p14:modId xmlns:p14="http://schemas.microsoft.com/office/powerpoint/2010/main" val="3867908103"/>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836155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lumMod val="110000"/>
              </a:schemeClr>
            </a:gs>
            <a:gs pos="100000">
              <a:schemeClr val="bg2">
                <a:shade val="64000"/>
                <a:lumMod val="98000"/>
              </a:schemeClr>
            </a:gs>
          </a:gsLst>
          <a:lin ang="5400000" scaled="0"/>
        </a:gradFill>
        <a:effectLst/>
      </p:bgPr>
    </p:bg>
    <p:spTree>
      <p:nvGrpSpPr>
        <p:cNvPr id="1" name=""/>
        <p:cNvGrpSpPr/>
        <p:nvPr/>
      </p:nvGrpSpPr>
      <p:grpSpPr>
        <a:xfrm>
          <a:off x="0" y="0"/>
          <a:ext cx="0" cy="0"/>
          <a:chOff x="0" y="0"/>
          <a:chExt cx="0" cy="0"/>
        </a:xfrm>
      </p:grpSpPr>
      <p:sp useBgFill="1">
        <p:nvSpPr>
          <p:cNvPr id="21" name="Rectangle 8">
            <a:extLst>
              <a:ext uri="{FF2B5EF4-FFF2-40B4-BE49-F238E27FC236}">
                <a16:creationId xmlns:a16="http://schemas.microsoft.com/office/drawing/2014/main" id="{94C52C56-BEF2-4E22-8C8E-A7AC96B03A7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10">
            <a:extLst>
              <a:ext uri="{FF2B5EF4-FFF2-40B4-BE49-F238E27FC236}">
                <a16:creationId xmlns:a16="http://schemas.microsoft.com/office/drawing/2014/main" id="{42285737-90EE-47DC-AC80-8AE156B1196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379F4CCC-E37B-D6A4-9A18-CD54145A076E}"/>
              </a:ext>
            </a:extLst>
          </p:cNvPr>
          <p:cNvSpPr>
            <a:spLocks noGrp="1"/>
          </p:cNvSpPr>
          <p:nvPr>
            <p:ph type="title"/>
          </p:nvPr>
        </p:nvSpPr>
        <p:spPr>
          <a:xfrm>
            <a:off x="535021" y="685800"/>
            <a:ext cx="2639962" cy="5105400"/>
          </a:xfrm>
        </p:spPr>
        <p:txBody>
          <a:bodyPr>
            <a:normAutofit/>
          </a:bodyPr>
          <a:lstStyle/>
          <a:p>
            <a:r>
              <a:rPr lang="en-CA" sz="3700">
                <a:solidFill>
                  <a:srgbClr val="FFFFFF"/>
                </a:solidFill>
              </a:rPr>
              <a:t>Advantages of Artificial Intelligence</a:t>
            </a:r>
          </a:p>
        </p:txBody>
      </p:sp>
      <p:grpSp>
        <p:nvGrpSpPr>
          <p:cNvPr id="23" name="Group 12">
            <a:extLst>
              <a:ext uri="{FF2B5EF4-FFF2-40B4-BE49-F238E27FC236}">
                <a16:creationId xmlns:a16="http://schemas.microsoft.com/office/drawing/2014/main" id="{B57BDC17-F1B3-455F-BBF1-680AA1F25C06}"/>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14"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en-CA"/>
            </a:p>
          </p:txBody>
        </p:sp>
        <p:sp>
          <p:nvSpPr>
            <p:cNvPr id="15"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txBody>
            <a:bodyPr/>
            <a:lstStyle/>
            <a:p>
              <a:endParaRPr lang="en-CA"/>
            </a:p>
          </p:txBody>
        </p:sp>
        <p:sp>
          <p:nvSpPr>
            <p:cNvPr id="16"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txBody>
            <a:bodyPr/>
            <a:lstStyle/>
            <a:p>
              <a:endParaRPr lang="en-CA"/>
            </a:p>
          </p:txBody>
        </p:sp>
        <p:sp>
          <p:nvSpPr>
            <p:cNvPr id="17"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en-CA"/>
            </a:p>
          </p:txBody>
        </p:sp>
        <p:sp>
          <p:nvSpPr>
            <p:cNvPr id="18"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en-CA"/>
            </a:p>
          </p:txBody>
        </p:sp>
        <p:sp>
          <p:nvSpPr>
            <p:cNvPr id="19"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txBody>
            <a:bodyPr/>
            <a:lstStyle/>
            <a:p>
              <a:endParaRPr lang="en-CA"/>
            </a:p>
          </p:txBody>
        </p:sp>
      </p:grpSp>
      <p:graphicFrame>
        <p:nvGraphicFramePr>
          <p:cNvPr id="24" name="Content Placeholder 2">
            <a:extLst>
              <a:ext uri="{FF2B5EF4-FFF2-40B4-BE49-F238E27FC236}">
                <a16:creationId xmlns:a16="http://schemas.microsoft.com/office/drawing/2014/main" id="{BCD4FD70-C4F3-57CB-0491-CFBFAD5DB624}"/>
              </a:ext>
            </a:extLst>
          </p:cNvPr>
          <p:cNvGraphicFramePr>
            <a:graphicFrameLocks noGrp="1"/>
          </p:cNvGraphicFramePr>
          <p:nvPr>
            <p:ph idx="1"/>
            <p:extLst>
              <p:ext uri="{D42A27DB-BD31-4B8C-83A1-F6EECF244321}">
                <p14:modId xmlns:p14="http://schemas.microsoft.com/office/powerpoint/2010/main" val="4011485447"/>
              </p:ext>
            </p:extLst>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42701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50184</TotalTime>
  <Words>12265</Words>
  <Application>Microsoft Office PowerPoint</Application>
  <PresentationFormat>Widescreen</PresentationFormat>
  <Paragraphs>629</Paragraphs>
  <Slides>54</Slides>
  <Notes>53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Calibri</vt:lpstr>
      <vt:lpstr>Cambria Math</vt:lpstr>
      <vt:lpstr>Corbel</vt:lpstr>
      <vt:lpstr>Symbol</vt:lpstr>
      <vt:lpstr>Parallax</vt:lpstr>
      <vt:lpstr>Intelligent Systems Engineering</vt:lpstr>
      <vt:lpstr>Important Note</vt:lpstr>
      <vt:lpstr>Intelligent Systems Engineering</vt:lpstr>
      <vt:lpstr>Intelligent Systems Engineering</vt:lpstr>
      <vt:lpstr>Intelligent Systems Engineering</vt:lpstr>
      <vt:lpstr>Intelligent Systems Engineering</vt:lpstr>
      <vt:lpstr>Advantages of Artificial Intelligence</vt:lpstr>
      <vt:lpstr>Advantages of Artificial Intelligence</vt:lpstr>
      <vt:lpstr>Advantages of Artificial Intelligence</vt:lpstr>
      <vt:lpstr>Advantages of Artificial Intelligence</vt:lpstr>
      <vt:lpstr>Challenges of Artificial Intelligence Systems</vt:lpstr>
      <vt:lpstr>Challenges of Artificial Intelligence Systems</vt:lpstr>
      <vt:lpstr>Challenges of Artificial Intelligence Systems</vt:lpstr>
      <vt:lpstr>Challenges of Artificial Intelligence Systems</vt:lpstr>
      <vt:lpstr>Challenges of Artificial Intelligence Systems</vt:lpstr>
      <vt:lpstr>AI Systems Life-Cycle</vt:lpstr>
      <vt:lpstr>AI Systems Life-Cycle</vt:lpstr>
      <vt:lpstr>Feature Vector</vt:lpstr>
      <vt:lpstr>Feature Space</vt:lpstr>
      <vt:lpstr>k-Nearest Neighbor Classifier</vt:lpstr>
      <vt:lpstr>k-Nearest Neighbor Classifier</vt:lpstr>
      <vt:lpstr>Machine Learning: Train  &amp; Test Paradigm</vt:lpstr>
      <vt:lpstr>Machine Learning: What Training Requires</vt:lpstr>
      <vt:lpstr>Machine Learning: What Training Requires</vt:lpstr>
      <vt:lpstr>Machine Learning: What Training Requires</vt:lpstr>
      <vt:lpstr>Machine Learning: What Training Requires</vt:lpstr>
      <vt:lpstr>Machine Learning: What Training Requires</vt:lpstr>
      <vt:lpstr>AI Systems Life-Cycle</vt:lpstr>
      <vt:lpstr>Machine Learning Pipelines</vt:lpstr>
      <vt:lpstr>Did the cows eat your data?</vt:lpstr>
      <vt:lpstr>Machine Learning Pipelines</vt:lpstr>
      <vt:lpstr>Machine Learning Pipelines</vt:lpstr>
      <vt:lpstr>Machine Learning Pipelines</vt:lpstr>
      <vt:lpstr>Machine Learning Pipelines</vt:lpstr>
      <vt:lpstr>Machine Learning Pipelines</vt:lpstr>
      <vt:lpstr>Machine Learning Pipelines</vt:lpstr>
      <vt:lpstr>Machine Learning Pipelines: Deployment</vt:lpstr>
      <vt:lpstr>SE4AI: SE Body of Knowledge</vt:lpstr>
      <vt:lpstr>SE4AI: SE Body of Knowledge</vt:lpstr>
      <vt:lpstr>SE4AI: Requirements</vt:lpstr>
      <vt:lpstr>PowerPoint Presentation</vt:lpstr>
      <vt:lpstr>PowerPoint Presentation</vt:lpstr>
      <vt:lpstr>Dataset Engineering</vt:lpstr>
      <vt:lpstr>Dataset Engineering</vt:lpstr>
      <vt:lpstr>Dataset Engineering</vt:lpstr>
      <vt:lpstr>Dataset Engineering</vt:lpstr>
      <vt:lpstr>Dataset Engineering</vt:lpstr>
      <vt:lpstr>Dataset Engineering</vt:lpstr>
      <vt:lpstr>Dataset Engineering</vt:lpstr>
      <vt:lpstr>Dataset Engineering</vt:lpstr>
      <vt:lpstr>Dataset Engineering</vt:lpstr>
      <vt:lpstr>Dataset Engineering</vt:lpstr>
      <vt:lpstr>Dataset Enginering</vt:lpstr>
      <vt:lpstr>Dataset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Systems Engineering</dc:title>
  <dc:creator>Scott Dick</dc:creator>
  <cp:lastModifiedBy>dick</cp:lastModifiedBy>
  <cp:revision>112</cp:revision>
  <dcterms:created xsi:type="dcterms:W3CDTF">2023-06-29T22:16:25Z</dcterms:created>
  <dcterms:modified xsi:type="dcterms:W3CDTF">2023-10-02T21:35:57Z</dcterms:modified>
</cp:coreProperties>
</file>